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3686d0c2e394b10" /><Relationship Type="http://schemas.openxmlformats.org/officeDocument/2006/relationships/extended-properties" Target="/docProps/app.xml" Id="R6da440f95da1463a" /><Relationship Type="http://schemas.openxmlformats.org/officeDocument/2006/relationships/officeDocument" Target="/ppt/presentation.xml" Id="Rb668c7da0c9144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c61d31d6c4785"/>
  </p:sldMasterIdLst>
  <p:notesMasterIdLst>
    <p:notesMasterId xmlns:r="http://schemas.openxmlformats.org/officeDocument/2006/relationships" r:id="Rb7042ae95234487f"/>
  </p:notesMasterIdLst>
  <p:sldIdLst>
    <p:sldId xmlns:r="http://schemas.openxmlformats.org/officeDocument/2006/relationships" id="256" r:id="R31affae4b4c24142"/>
    <p:sldId xmlns:r="http://schemas.openxmlformats.org/officeDocument/2006/relationships" id="257" r:id="R7ed44822aede4d81"/>
    <p:sldId xmlns:r="http://schemas.openxmlformats.org/officeDocument/2006/relationships" id="258" r:id="R688e1c0c01cd415b"/>
    <p:sldId xmlns:r="http://schemas.openxmlformats.org/officeDocument/2006/relationships" id="259" r:id="R0dc2462544314140"/>
    <p:sldId xmlns:r="http://schemas.openxmlformats.org/officeDocument/2006/relationships" id="260" r:id="Ref91fc1d87274beb"/>
    <p:sldId xmlns:r="http://schemas.openxmlformats.org/officeDocument/2006/relationships" id="261" r:id="R8c404ee8017148af"/>
    <p:sldId xmlns:r="http://schemas.openxmlformats.org/officeDocument/2006/relationships" id="262" r:id="R5f3269c068374f46"/>
    <p:sldId xmlns:r="http://schemas.openxmlformats.org/officeDocument/2006/relationships" id="263" r:id="R5cc40e4043a24655"/>
    <p:sldId xmlns:r="http://schemas.openxmlformats.org/officeDocument/2006/relationships" id="264" r:id="R58df920542864b92"/>
    <p:sldId xmlns:r="http://schemas.openxmlformats.org/officeDocument/2006/relationships" id="265" r:id="Rdaf6c0fb683549af"/>
    <p:sldId xmlns:r="http://schemas.openxmlformats.org/officeDocument/2006/relationships" id="266" r:id="R29df53b791e54f56"/>
    <p:sldId xmlns:r="http://schemas.openxmlformats.org/officeDocument/2006/relationships" id="267" r:id="Ra9fac18dd8d44cc4"/>
    <p:sldId xmlns:r="http://schemas.openxmlformats.org/officeDocument/2006/relationships" id="268" r:id="R6d86135d807345ea"/>
    <p:sldId xmlns:r="http://schemas.openxmlformats.org/officeDocument/2006/relationships" id="269" r:id="Rc82a50422b0c48e5"/>
    <p:sldId xmlns:r="http://schemas.openxmlformats.org/officeDocument/2006/relationships" id="270" r:id="R5b9e3c55558f446c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d6ad67a1a4f4bbb" /><Relationship Type="http://schemas.openxmlformats.org/officeDocument/2006/relationships/slideMaster" Target="/ppt/slideMasters/slideMaster1.xml" Id="Rcbbc61d31d6c4785" /><Relationship Type="http://schemas.openxmlformats.org/officeDocument/2006/relationships/notesMaster" Target="/ppt/notesMasters/notesMaster1.xml" Id="Rb7042ae95234487f" /><Relationship Type="http://schemas.openxmlformats.org/officeDocument/2006/relationships/presProps" Target="/ppt/presProps.xml" Id="Re23d293123e04992" /><Relationship Type="http://schemas.openxmlformats.org/officeDocument/2006/relationships/tableStyles" Target="/ppt/tableStyles.xml" Id="R0750798c8d3d4d0f" /><Relationship Type="http://schemas.openxmlformats.org/officeDocument/2006/relationships/slide" Target="/ppt/slides/slide1.xml" Id="R31affae4b4c24142" /><Relationship Type="http://schemas.openxmlformats.org/officeDocument/2006/relationships/slide" Target="/ppt/slides/slide2.xml" Id="R7ed44822aede4d81" /><Relationship Type="http://schemas.openxmlformats.org/officeDocument/2006/relationships/slide" Target="/ppt/slides/slide3.xml" Id="R688e1c0c01cd415b" /><Relationship Type="http://schemas.openxmlformats.org/officeDocument/2006/relationships/slide" Target="/ppt/slides/slide4.xml" Id="R0dc2462544314140" /><Relationship Type="http://schemas.openxmlformats.org/officeDocument/2006/relationships/slide" Target="/ppt/slides/slide5.xml" Id="Ref91fc1d87274beb" /><Relationship Type="http://schemas.openxmlformats.org/officeDocument/2006/relationships/slide" Target="/ppt/slides/slide6.xml" Id="R8c404ee8017148af" /><Relationship Type="http://schemas.openxmlformats.org/officeDocument/2006/relationships/slide" Target="/ppt/slides/slide7.xml" Id="R5f3269c068374f46" /><Relationship Type="http://schemas.openxmlformats.org/officeDocument/2006/relationships/slide" Target="/ppt/slides/slide8.xml" Id="R5cc40e4043a24655" /><Relationship Type="http://schemas.openxmlformats.org/officeDocument/2006/relationships/slide" Target="/ppt/slides/slide9.xml" Id="R58df920542864b92" /><Relationship Type="http://schemas.openxmlformats.org/officeDocument/2006/relationships/slide" Target="/ppt/slides/slide10.xml" Id="Rdaf6c0fb683549af" /><Relationship Type="http://schemas.openxmlformats.org/officeDocument/2006/relationships/slide" Target="/ppt/slides/slide11.xml" Id="R29df53b791e54f56" /><Relationship Type="http://schemas.openxmlformats.org/officeDocument/2006/relationships/slide" Target="/ppt/slides/slide12.xml" Id="Ra9fac18dd8d44cc4" /><Relationship Type="http://schemas.openxmlformats.org/officeDocument/2006/relationships/slide" Target="/ppt/slides/slide13.xml" Id="R6d86135d807345ea" /><Relationship Type="http://schemas.openxmlformats.org/officeDocument/2006/relationships/slide" Target="/ppt/slides/slide14.xml" Id="Rc82a50422b0c48e5" /><Relationship Type="http://schemas.openxmlformats.org/officeDocument/2006/relationships/slide" Target="/ppt/slides/slide15.xml" Id="R5b9e3c55558f446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9dc518810c34c9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6f28f291da54a84" /><Relationship Type="http://schemas.openxmlformats.org/officeDocument/2006/relationships/notesMaster" Target="/ppt/notesMasters/notesMaster1.xml" Id="R1731edc3a9e9419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7dd85afa5954863" /><Relationship Type="http://schemas.openxmlformats.org/officeDocument/2006/relationships/notesMaster" Target="/ppt/notesMasters/notesMaster1.xml" Id="R7ef8511ac5fa435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81a4fd858314a2d" /><Relationship Type="http://schemas.openxmlformats.org/officeDocument/2006/relationships/notesMaster" Target="/ppt/notesMasters/notesMaster1.xml" Id="R0ed4165b6fb146e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ebc90377cfa41e0" /><Relationship Type="http://schemas.openxmlformats.org/officeDocument/2006/relationships/notesMaster" Target="/ppt/notesMasters/notesMaster1.xml" Id="Rdeade3a7f5bd4a8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48a1dec9b8c42cd" /><Relationship Type="http://schemas.openxmlformats.org/officeDocument/2006/relationships/notesMaster" Target="/ppt/notesMasters/notesMaster1.xml" Id="R4f9b384ccc604a1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8e6274c9f5249c8" /><Relationship Type="http://schemas.openxmlformats.org/officeDocument/2006/relationships/notesMaster" Target="/ppt/notesMasters/notesMaster1.xml" Id="Rca22953490bf48b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3fc6bb702bf43b3" /><Relationship Type="http://schemas.openxmlformats.org/officeDocument/2006/relationships/notesMaster" Target="/ppt/notesMasters/notesMaster1.xml" Id="Rd97f91012af3476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f8866c89eca4ac4" /><Relationship Type="http://schemas.openxmlformats.org/officeDocument/2006/relationships/notesMaster" Target="/ppt/notesMasters/notesMaster1.xml" Id="Rfe085bc97f7e447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8fa541674244e02" /><Relationship Type="http://schemas.openxmlformats.org/officeDocument/2006/relationships/notesMaster" Target="/ppt/notesMasters/notesMaster1.xml" Id="Rd0e1f17c49004dc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cd62f7b15d94226" /><Relationship Type="http://schemas.openxmlformats.org/officeDocument/2006/relationships/notesMaster" Target="/ppt/notesMasters/notesMaster1.xml" Id="R01197b903387433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96dd32fc8474dc9" /><Relationship Type="http://schemas.openxmlformats.org/officeDocument/2006/relationships/notesMaster" Target="/ppt/notesMasters/notesMaster1.xml" Id="R80fe8cb4453a478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5612d7b679f4b66" /><Relationship Type="http://schemas.openxmlformats.org/officeDocument/2006/relationships/notesMaster" Target="/ppt/notesMasters/notesMaster1.xml" Id="R66a9d4f7f1e3491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0c1774905d54ee6" /><Relationship Type="http://schemas.openxmlformats.org/officeDocument/2006/relationships/notesMaster" Target="/ppt/notesMasters/notesMaster1.xml" Id="R578fcac842f8431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a908d581a5c476f" /><Relationship Type="http://schemas.openxmlformats.org/officeDocument/2006/relationships/notesMaster" Target="/ppt/notesMasters/notesMaster1.xml" Id="R6037529122714c7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1cdb3f7ce0b45f5" /><Relationship Type="http://schemas.openxmlformats.org/officeDocument/2006/relationships/notesMaster" Target="/ppt/notesMasters/notesMaster1.xml" Id="Rcc220a79ce3f4f2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e17fb49e54e6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7fe215e06dc495a" /><Relationship Type="http://schemas.openxmlformats.org/officeDocument/2006/relationships/slideLayout" Target="/ppt/slideLayouts/slideLayout1.xml" Id="R15004563a2524b0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04563a2524b0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5cef3e5e746f1" /><Relationship Type="http://schemas.openxmlformats.org/officeDocument/2006/relationships/image" Target="/ppt/media/image.png" Id="R0fa260fa591146dc" /><Relationship Type="http://schemas.openxmlformats.org/officeDocument/2006/relationships/notesSlide" Target="/ppt/notesSlides/notesSlide1.xml" Id="R949422120047454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f5adf143f4483" /><Relationship Type="http://schemas.openxmlformats.org/officeDocument/2006/relationships/image" Target="/ppt/media/image10.png" Id="Rd5b69fb946574cca" /><Relationship Type="http://schemas.openxmlformats.org/officeDocument/2006/relationships/notesSlide" Target="/ppt/notesSlides/notesSlide10.xml" Id="R61af4bd37b92492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2ccdf9c054cf1" /><Relationship Type="http://schemas.openxmlformats.org/officeDocument/2006/relationships/image" Target="/ppt/media/image11.png" Id="Rdcf33768c2de412d" /><Relationship Type="http://schemas.openxmlformats.org/officeDocument/2006/relationships/notesSlide" Target="/ppt/notesSlides/notesSlide11.xml" Id="R3d7fbc8385b6452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3882191a24bf7" /><Relationship Type="http://schemas.openxmlformats.org/officeDocument/2006/relationships/image" Target="/ppt/media/image12.png" Id="Rbc0040feca1d483e" /><Relationship Type="http://schemas.openxmlformats.org/officeDocument/2006/relationships/notesSlide" Target="/ppt/notesSlides/notesSlide12.xml" Id="Rcfc6b522170d481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654ee5ef040e5" /><Relationship Type="http://schemas.openxmlformats.org/officeDocument/2006/relationships/image" Target="/ppt/media/image13.png" Id="Reda321dd869b4a09" /><Relationship Type="http://schemas.openxmlformats.org/officeDocument/2006/relationships/notesSlide" Target="/ppt/notesSlides/notesSlide13.xml" Id="R2d7457155ec34e1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818f3703241c2" /><Relationship Type="http://schemas.openxmlformats.org/officeDocument/2006/relationships/image" Target="/ppt/media/image14.png" Id="Ra1194f526d194d50" /><Relationship Type="http://schemas.openxmlformats.org/officeDocument/2006/relationships/notesSlide" Target="/ppt/notesSlides/notesSlide14.xml" Id="R1d4e0c5fd9dc449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4641658ff4398" /><Relationship Type="http://schemas.openxmlformats.org/officeDocument/2006/relationships/image" Target="/ppt/media/image15.png" Id="Rbea9ce265b1d4ab2" /><Relationship Type="http://schemas.openxmlformats.org/officeDocument/2006/relationships/notesSlide" Target="/ppt/notesSlides/notesSlide15.xml" Id="R9dfe057e7d73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322b121a0492e" /><Relationship Type="http://schemas.openxmlformats.org/officeDocument/2006/relationships/image" Target="/ppt/media/image2.png" Id="Rbf2ec6be1dbe4432" /><Relationship Type="http://schemas.openxmlformats.org/officeDocument/2006/relationships/notesSlide" Target="/ppt/notesSlides/notesSlide2.xml" Id="R3036f41d9c3b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40e1989e44101" /><Relationship Type="http://schemas.openxmlformats.org/officeDocument/2006/relationships/image" Target="/ppt/media/image3.png" Id="Rafee9076a7684ede" /><Relationship Type="http://schemas.openxmlformats.org/officeDocument/2006/relationships/notesSlide" Target="/ppt/notesSlides/notesSlide3.xml" Id="R2e314be8d8ab49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58aed678b42bd" /><Relationship Type="http://schemas.openxmlformats.org/officeDocument/2006/relationships/image" Target="/ppt/media/image4.png" Id="R105cd5ff782f422c" /><Relationship Type="http://schemas.openxmlformats.org/officeDocument/2006/relationships/notesSlide" Target="/ppt/notesSlides/notesSlide4.xml" Id="R6a411b619771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31aa622e34363" /><Relationship Type="http://schemas.openxmlformats.org/officeDocument/2006/relationships/image" Target="/ppt/media/image5.png" Id="R5eb02d7416b8479a" /><Relationship Type="http://schemas.openxmlformats.org/officeDocument/2006/relationships/notesSlide" Target="/ppt/notesSlides/notesSlide5.xml" Id="R4ff488e7fa20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7fd92ff76481a" /><Relationship Type="http://schemas.openxmlformats.org/officeDocument/2006/relationships/image" Target="/ppt/media/image6.png" Id="Rf05a2a8f118e423f" /><Relationship Type="http://schemas.openxmlformats.org/officeDocument/2006/relationships/notesSlide" Target="/ppt/notesSlides/notesSlide6.xml" Id="R9c08f811f4ae4f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99150b5154ea6" /><Relationship Type="http://schemas.openxmlformats.org/officeDocument/2006/relationships/image" Target="/ppt/media/image7.png" Id="R58581815c8bf4553" /><Relationship Type="http://schemas.openxmlformats.org/officeDocument/2006/relationships/notesSlide" Target="/ppt/notesSlides/notesSlide7.xml" Id="Rf6b29eeddf8d487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033119a7c446e" /><Relationship Type="http://schemas.openxmlformats.org/officeDocument/2006/relationships/image" Target="/ppt/media/image8.png" Id="R12ed898976554e66" /><Relationship Type="http://schemas.openxmlformats.org/officeDocument/2006/relationships/notesSlide" Target="/ppt/notesSlides/notesSlide8.xml" Id="R995e5fa069bf497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b8a3d52a447e7" /><Relationship Type="http://schemas.openxmlformats.org/officeDocument/2006/relationships/image" Target="/ppt/media/image9.png" Id="Rd639f373b3214b23" /><Relationship Type="http://schemas.openxmlformats.org/officeDocument/2006/relationships/notesSlide" Target="/ppt/notesSlides/notesSlide9.xml" Id="Ra935fbbd66bf47d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708AA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930DF7C-F18E-4624-9F4D-AB2F548A3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83B372-3C15-476C-B250-7D56FCC56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0"/>
            <a:ext cx="400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364A"/>
          </a:solidFill>
          <a:ln xmlns:a="http://schemas.openxmlformats.org/drawingml/2006/main" w="0">
            <a:solidFill>
              <a:srgbClr val="25364A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1821117-07F9-4A04-8459-FD049276C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0"/>
            <a:ext cx="0" cy="6858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667C9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39A1AD-A86A-488C-B35C-909F5BB02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381000"/>
            <a:ext cx="514350" cy="504825"/>
          </a:xfrm>
          <a:prstGeom xmlns:a="http://schemas.openxmlformats.org/drawingml/2006/main" prst="roundRect">
            <a:avLst>
              <a:gd name="adj" fmla="val 377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a260fa591146dc"/>
          <a:stretch xmlns:a="http://schemas.openxmlformats.org/drawingml/2006/main"/>
        </p:blipFill>
        <p:spPr>
          <a:xfrm xmlns:a="http://schemas.openxmlformats.org/drawingml/2006/main">
            <a:off x="609600" y="419466"/>
            <a:ext cx="419100" cy="427892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634819-CA2F-498C-8B35-F88704FC2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572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FACC-NY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62A99A-9805-4831-BD97-5B36F551C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70485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4EFE8"/>
                </a:solidFill>
              </a:defRPr>
            </a:pPr>
            <a:r>
              <a:rPr sz="750" b="1" i="0">
                <a:solidFill>
                  <a:srgbClr val="F4EFE8"/>
                </a:solidFill>
              </a:rPr>
              <a:t>FINNISH AMERICAN CHAMBER OF COMMERCE — NEW YORK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8932C7-F026-4DED-B1A3-153279DB2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870C36-91B8-47B4-8638-EC11DEA3D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9422D89-5F96-440C-BE40-B459C6304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590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D1B2F"/>
                </a:solidFill>
              </a:defRPr>
            </a:pPr>
            <a:r>
              <a:rPr sz="1125" b="1" i="0">
                <a:solidFill>
                  <a:srgbClr val="ED1B2F"/>
                </a:solidFill>
              </a:rPr>
              <a:t>MEMBER U.S. EXPANSION GUIDE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E0EF49-B141-4A4E-A159-5ADDF7BDB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6953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1" i="0">
                <a:solidFill>
                  <a:srgbClr val="FFFFFF"/>
                </a:solidFill>
              </a:defRPr>
            </a:pPr>
            <a:r>
              <a:rPr sz="4050" b="1" i="0">
                <a:solidFill>
                  <a:srgbClr val="FFFFFF"/>
                </a:solidFill>
              </a:rPr>
              <a:t>Why America?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8888B0-D2D0-4D2D-9D9C-489CE8E8F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666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F4EFE8"/>
                </a:solidFill>
              </a:defRPr>
            </a:pPr>
            <a:r>
              <a:rPr sz="1650" b="0" i="0">
                <a:solidFill>
                  <a:srgbClr val="F4EFE8"/>
                </a:solidFill>
              </a:rPr>
              <a:t>A strategic introduction for Finnish companies evaluating U.S. growth, customers, capital and long-term scale.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B8A214-FF3B-48A2-827B-4E59C175D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6477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C4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654082-D85A-4ABB-8E34-506F4D271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05350"/>
            <a:ext cx="695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8EDF3"/>
                </a:solidFill>
              </a:defRPr>
            </a:pPr>
            <a:r>
              <a:rPr sz="975" b="1" i="0">
                <a:solidFill>
                  <a:srgbClr val="E8EDF3"/>
                </a:solidFill>
              </a:rPr>
              <a:t>SCALE  •  DEMAND  •  CAPITAL  •  FINNISH ADVANTAGE  •  READINESS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DEB3A3A-E455-4A4A-A6E6-C40803549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864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NEW YORK  |  JULY 2026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214E62C-D3A6-4F0A-8D11-10B37DD5B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428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THE STRATEGIC QUESTION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414259-5605-4915-9CC2-80F720854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809750"/>
            <a:ext cx="2571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Is the U.S. the</a:t>
            </a:r>
          </a:p>
          <a:p xmlns:a="http://schemas.openxmlformats.org/drawingml/2006/main">
            <a:pPr algn="l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right next market?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CF81F5C-DCF4-4014-AB27-AE41CACFF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933700"/>
            <a:ext cx="233362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E8EDF3"/>
                </a:solidFill>
              </a:defRPr>
            </a:pPr>
            <a:r>
              <a:rPr sz="1275" b="0" i="0">
                <a:solidFill>
                  <a:srgbClr val="E8EDF3"/>
                </a:solidFill>
              </a:rPr>
              <a:t>The opportunity is substantial—but success depends on choosing the right market, route and operating model.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F6874CA-3A2A-4678-94CB-D803EBCF5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476750"/>
            <a:ext cx="1524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F1D0BBA-5884-4C5B-AC8C-5B1DFE715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FACC-NY  |  WHY AMERICA? MEMBER EXPANSION GUIDE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CD7FE43-F169-4D23-8513-7C1807736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92196508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b69fb946574cca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758CCF6-7049-4AEB-A8E3-46707AC40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EXPANSION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3BFE94-B207-41F7-835F-5E8379540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974486B-A8C5-45F3-94C2-8F0FB1EE5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CAE1708-B194-4422-B58E-E1840B830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D0D104-B05C-44FE-83B3-D58C40ADB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One country can create multiple compliance footprints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859829-4F32-48EE-8995-D20546592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428919-7BF2-4298-8DB7-C8877246E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66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Operating exposure depends on where the company is formed, hires people, sells, stores data and performs regulated activity.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2E0C9E2-3279-4DAA-81D4-13DC0737C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6A2020-E375-40DD-A6C2-5DFD73EEF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764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FEDERAL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6D2645-10A1-4C48-9E28-A58098A8D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076450"/>
            <a:ext cx="752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Immigration, securities, competition, sector regulation and federal tax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D06222-27E0-48FF-976D-9232DCE3A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908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3FA74D-CC53-48FA-8A17-EC27FDBEA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622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83DFAC5-F669-489B-8177-0C50EA9DA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622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STATE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B3AE657-004E-43AF-8625-748D01D5D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762250"/>
            <a:ext cx="752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Entity registration, employment, tax, privacy, insurance and licensing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AF7947E-DAE2-42CC-836A-9EDAC15F1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2766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7F1B66E-A955-4345-B077-2BFA7DAA0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480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7A91C24-6ABF-4137-B3EE-78D8BBEE8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4480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LOCAL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E5EAED8-1A9F-417B-A1EB-32BC3CD5E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448050"/>
            <a:ext cx="752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Permits, payroll rules, operating requirements and incentives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8EDDAFC-2305-4BE7-B00D-FF616F424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9624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F4674E3-33F1-475F-BB9A-D5A8D1867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338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1BBA354-4936-4F24-988D-0A3B67AC7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1338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INDUSTRY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3280664-DA5A-4AEF-A995-3EF225166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133850"/>
            <a:ext cx="752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Healthcare, financial services, defense, energy, products and data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8ACD75C-5063-4C6B-8FA0-9A1685666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482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83E74A9-3D0E-4D60-A7E4-5895069A9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77D44DB-3A46-4F59-B3B9-48435BD29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8196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CONTRACTUAL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4FE121C-F20E-43D3-9898-B4F350CAB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819650"/>
            <a:ext cx="752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Customer procurement, security, insurance and indemnity requirements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CE8A847-CF64-4E30-8C29-6753BD2BE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38800"/>
            <a:ext cx="109728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1D6"/>
          </a:solidFill>
          <a:ln xmlns:a="http://schemas.openxmlformats.org/drawingml/2006/main" w="0">
            <a:solidFill>
              <a:srgbClr val="FFF1D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0BD4980-11F7-4FB6-8D4F-DF27EBB11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53100"/>
            <a:ext cx="10972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D48B13"/>
                </a:solidFill>
              </a:defRPr>
            </a:pPr>
            <a:r>
              <a:rPr sz="1350" b="1" i="0">
                <a:solidFill>
                  <a:srgbClr val="D48B13"/>
                </a:solidFill>
              </a:rPr>
              <a:t>Map obligations to actual activity. “U.S. compliant” is not a single nationwide status.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F5B4BB7-C13F-43FB-AE06-3BE490E85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U.S. Small Business Administration; SelectUSA Investor Guide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2C68BB5-16F9-4AC7-ADD2-83DBE35FE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E849EE2-73B9-43BC-B930-B50A67F81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INVESTMENT, LEGAL OR TAX ADVICE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596AED1-5B96-455F-845F-1ADF2C85F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62330222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f33768c2de412d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A10DCA-6EFF-4AA8-9B89-ADB48D2B2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EXPANSION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7C4718-4E74-4C76-B84F-5738DC2A3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B73E78-BA4A-4295-9718-D093939E0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A33920-DB60-4D17-91C9-220EFFBEF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CBD061-C554-4359-B6F7-BA17876C2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U.S. commercial execution requires deliberate adaptation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8154E8-DF04-4B77-96CC-7A59FDBDE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2777A2-4B67-4E6F-95F5-7B42CA89E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57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Finnish product quality may be strong, but the sales motion, messaging and decision tempo often need to change.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EBBE7A-2519-4BB9-81A0-7801FF4A0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4866E2-5EE3-4E13-9EA7-F79D01003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7645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POSITIONING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0B86B7-87A3-453D-AABC-B122A7B39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076450"/>
            <a:ext cx="704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Lead with the customer problem, business case and measurable outcome—not the company history.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64F723-E383-43B3-B6CD-C45B531FE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908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F32C5E3-D043-422F-8B2E-0B079447F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622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8614EC3-F0F6-48D8-B22B-9B096C34F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6225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SALES INVESTMENT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90FA26-97DD-46B6-A389-C9576DEC5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762250"/>
            <a:ext cx="704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Budget for demand generation, local relationships, longer enterprise procurement and customer success.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1849E5-6621-4F40-8AA9-B2BD830C8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2766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E3F7FAB-C48C-457B-B52D-195F4EB8C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480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312A78B-A60A-4BFE-984A-B8A0B04F8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44805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PACE + FOLLOW-UP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DE2E4D7-7BD8-4C30-B738-9C9830FA3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448050"/>
            <a:ext cx="704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Prepare for faster communication, clearer asks and more frequent commercial follow-through.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2F1EEA7-E12D-4BB1-8F4D-6B2130061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9624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E2E4628-FEE1-4F78-B21E-3041CCE52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338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40BF819-981B-4AB5-8F0B-9F08A5568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13385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PROOF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4C54B10-0769-4E3A-A480-EBCCCBD8C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133850"/>
            <a:ext cx="704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Build U.S. references, pilots and partners that reduce perceived execution risk.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21FA4D0-2769-4DD3-B3A8-274CF5711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482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42F7281-2B70-4F8A-A89E-D8323D359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1439C1C-3822-4FD7-B3D5-31607C6D5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81965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NEGOTIATION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DE51027-58FA-40A1-A782-9DA4E2B9D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819650"/>
            <a:ext cx="704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Expect detailed contracts, explicit risk allocation and direct discussion of commercial terms.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EFAE641-8184-42A0-87D7-9FFB4F9DA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38800"/>
            <a:ext cx="109728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BE6D931-A419-4AAD-B6B9-C263ADA9D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53100"/>
            <a:ext cx="10972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Adapt the go-to-market model without diluting the Finnish strengths that make the company distinctive.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E509E3F-6744-493C-9111-18DB0A4F6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7551CD3-6BBE-4F34-A939-C72490D6F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INVESTMENT, LEGAL OR TAX ADVICE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9718205-02F3-47FF-82EE-4F9C8BC18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67848697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0040feca1d483e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1D4384-DC21-41D7-95A1-A0194116F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EXPANSION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9650D4-CD90-4872-8D3A-D833A5C70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A40BB38-F972-4700-B7F4-FAE226B1A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44B509-F65A-4D05-AD35-ED9C4BF3D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99530D0-D1AE-45F1-8545-ABBAFBD72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A readiness diagnostic should precede the launch budget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45D7387-7422-4C22-8794-C169D50A6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745E34-665A-44E5-A2E8-E3279E040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57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The decision is not simply “why America?” It is whether the company is ready for a specific U.S. entry thesis.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BAC8823-C02A-4DBD-903F-7F14854B4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3E03ED-181C-4B6C-AD03-87CF5A525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7EC3D4-5281-4115-BCD0-4E499843E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MARKET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A1D1EE-C23F-4FD9-B65F-7614ABB99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9DE8CAE-1CCC-4276-A457-A57EEB50B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62350"/>
            <a:ext cx="15811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Priority segment, region, customer pain and competitive evidence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BC795A8-C8FB-495C-8693-279F54038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B0A5994-72D1-4AC4-8057-CC063A8EC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DF80AF-2907-411A-A959-FEF622997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COMMERCIAL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B1CCBC7-F92E-4950-A412-5C838553E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8A9947-21E1-4B52-9AA9-3FAE860DE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562350"/>
            <a:ext cx="15811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Pricing, channel, sales capacity, references and customer-support model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170E066-CF07-4B5F-AF71-DBFBA3299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121D596-FF16-4C42-846E-1E984812F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CC0AD3E-65F8-4ECA-865B-D4ED45A57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OPERATING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9D72FF5-425A-4C7C-AF70-5627631F5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8F75E6B-1312-449A-BF01-A9DA08B80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562350"/>
            <a:ext cx="15811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Entity, tax, employment, insurance, data and contracting plan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1D2B28A-A760-4C31-8BC2-C66F1172C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FA9A345-11D8-4F76-B5E7-44575A222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54BD6EB-C394-43A9-9880-D0D6677F5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CAPITAL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7C1F6C0-7EC4-498A-8020-9760FE1B6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85EA7AA-BC58-4D6F-BB74-9637EF13B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562350"/>
            <a:ext cx="15811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Funding runway, investor narrative and realistic milestones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4743287-A531-4E76-9CD1-4BFAC62DF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9525">
            <a:solidFill>
              <a:srgbClr val="26245F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463F312-9D83-4B52-AA1F-D08A102BC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ED1B2F"/>
                </a:solidFill>
              </a:defRPr>
            </a:pPr>
            <a:r>
              <a:rPr sz="120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A1527F9-8302-4D2B-8968-9A92FD16F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LEADERSHIP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F0A3BF5-7FDD-4E57-9A36-162AFFFE5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67C9A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5C403AE-B5D9-451D-AB75-AA21334E3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562350"/>
            <a:ext cx="15811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Executive ownership, decision rights and willingness to localize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0ED03BD-1D79-446C-99AE-81041CE67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57800"/>
            <a:ext cx="106870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3EC"/>
          </a:solidFill>
          <a:ln xmlns:a="http://schemas.openxmlformats.org/drawingml/2006/main" w="0">
            <a:solidFill>
              <a:srgbClr val="DDF3EC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6DB3EF6-23EA-4E4E-BC12-C42AC344C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4197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38A72"/>
                </a:solidFill>
              </a:defRPr>
            </a:pPr>
            <a:r>
              <a:rPr sz="975" b="1" i="0">
                <a:solidFill>
                  <a:srgbClr val="138A72"/>
                </a:solidFill>
              </a:rPr>
              <a:t>GO / NO-GO GATE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B9AEE5F-9E3D-49E3-933E-7ACF02683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5381625"/>
            <a:ext cx="847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Proceed when customer evidence, runway and operating capacity support the same plan.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4F95AEE-1AB5-4D1F-A658-2F50DA191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EBC53D8-F05E-4626-A40C-CAE7976AA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INVESTMENT, LEGAL OR TAX ADVICE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55B8B2C-838C-4E48-92DB-39362434C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207265880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a321dd869b4a09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99CF71-F7A0-4F9C-935A-5293CE6F4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EXPANSION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F32515-7916-41D7-8D53-0040E37E9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E1510F-118C-436A-AEF4-858550B9D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E73B891-4DDF-45B1-B261-7AD58F08E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87C25C-733A-4972-9F29-6AD534B33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The first 12 months should build evidence in sequence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0B5345-7487-41FA-907E-564DB07B4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F0B590-F1D3-4D3D-B26C-051877CE1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38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A staged entry limits fixed cost while creating the proof needed for broader U.S. investment.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1A5ED1-3818-450C-9AD0-9BAB64710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90750"/>
            <a:ext cx="24574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503B9B-7EE8-47D7-B254-E9F58DB85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381250"/>
            <a:ext cx="2038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0–3 MONTHS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7ACE4CB-51EF-4313-A5E4-450F531DF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7622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6245F"/>
                </a:solidFill>
              </a:defRPr>
            </a:pPr>
            <a:r>
              <a:rPr sz="1500" b="1" i="0">
                <a:solidFill>
                  <a:srgbClr val="26245F"/>
                </a:solidFill>
              </a:rPr>
              <a:t>VALIDATE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3AC3970-0451-4242-A14B-A9F93C49A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76600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FC58077-F955-4855-93AB-D6118CE56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562350"/>
            <a:ext cx="20383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Customer discovery</a:t>
            </a:r>
          </a:p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Beachhead selection</a:t>
            </a:r>
          </a:p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Advisor map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350983-43DA-402A-898D-8A33EC8ED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190750"/>
            <a:ext cx="24574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56C1B4-A5C3-43E9-89C1-331DA8F8B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381250"/>
            <a:ext cx="2038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3–6 MONTHS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68034A0-D2AC-4E44-9673-8DAA27805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7622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6245F"/>
                </a:solidFill>
              </a:defRPr>
            </a:pPr>
            <a:r>
              <a:rPr sz="1500" b="1" i="0">
                <a:solidFill>
                  <a:srgbClr val="26245F"/>
                </a:solidFill>
              </a:rPr>
              <a:t>ESTABLISH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68CA980-82B8-49F6-A72A-ACED8A915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276600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347B520-1FFD-467C-B904-FEAC6C1E7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562350"/>
            <a:ext cx="20383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Structure + banking</a:t>
            </a:r>
          </a:p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First hire / partner</a:t>
            </a:r>
          </a:p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Localized contracts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DD41579-B85C-4C0D-ABD5-7E9B05B43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90750"/>
            <a:ext cx="24574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A3810E2-81F9-49B8-8B5D-BC5E591AD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381250"/>
            <a:ext cx="2038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6–9 MONTHS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DBE8450-56E1-4301-914B-7AEA5257D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7622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6245F"/>
                </a:solidFill>
              </a:defRPr>
            </a:pPr>
            <a:r>
              <a:rPr sz="1500" b="1" i="0">
                <a:solidFill>
                  <a:srgbClr val="26245F"/>
                </a:solidFill>
              </a:rPr>
              <a:t>PROVE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A386489-40B9-435B-8248-12E3981CB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276600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974C823-8919-4C01-B7F7-B372D09A8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562350"/>
            <a:ext cx="20383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Pilots + references</a:t>
            </a:r>
          </a:p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Sales pipeline</a:t>
            </a:r>
          </a:p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Operating cadence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1434566-5831-47E0-BA2D-E27D6FBF5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190750"/>
            <a:ext cx="24574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9525">
            <a:solidFill>
              <a:srgbClr val="26245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B8080AF-5FAC-4CD1-8C36-418E2FE4F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381250"/>
            <a:ext cx="2038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9–12 MONTHS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9989D0F-FADC-4C50-BB82-0A6D04D66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7622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SCALE DECISION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5D38352-8D79-4CA5-ACE0-5D9783C84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276600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67C9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7D6667D-E93A-41A1-8A46-9734A1C31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562350"/>
            <a:ext cx="20383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E8EDF3"/>
                </a:solidFill>
              </a:defRPr>
            </a:pPr>
            <a:r>
              <a:rPr sz="1275" b="0" i="0">
                <a:solidFill>
                  <a:srgbClr val="E8EDF3"/>
                </a:solidFill>
              </a:rPr>
              <a:t>Unit economics</a:t>
            </a:r>
          </a:p>
          <a:p xmlns:a="http://schemas.openxmlformats.org/drawingml/2006/main">
            <a:pPr algn="l">
              <a:defRPr sz="1275" b="0" i="0">
                <a:solidFill>
                  <a:srgbClr val="E8EDF3"/>
                </a:solidFill>
              </a:defRPr>
            </a:pPr>
            <a:r>
              <a:rPr sz="1275" b="0" i="0">
                <a:solidFill>
                  <a:srgbClr val="E8EDF3"/>
                </a:solidFill>
              </a:rPr>
              <a:t>Team expansion</a:t>
            </a:r>
          </a:p>
          <a:p xmlns:a="http://schemas.openxmlformats.org/drawingml/2006/main">
            <a:pPr algn="l">
              <a:defRPr sz="1275" b="0" i="0">
                <a:solidFill>
                  <a:srgbClr val="E8EDF3"/>
                </a:solidFill>
              </a:defRPr>
            </a:pPr>
            <a:r>
              <a:rPr sz="1275" b="0" i="0">
                <a:solidFill>
                  <a:srgbClr val="E8EDF3"/>
                </a:solidFill>
              </a:rPr>
              <a:t>Capital requirements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F6F5424-BEE0-4169-BD5D-5F00ED2D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106870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904D633-8B04-4A64-92F9-14BAB9D32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0"/>
            <a:ext cx="10687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A U.S. launch is a learning program with commercial milestones—not a one-time incorporation event.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E2275F2-6F39-4EEC-8215-C083BBF2D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DDD7EE0-8FB0-4235-AA86-F6C858E03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INVESTMENT, LEGAL OR TAX ADVICE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08AAFB4-B16E-4F87-B329-698C05429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19339819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2536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B83E26B-57A4-4984-8687-414426C66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FACC-NY  |  WHY AMERICA? MEMBER EXPANSION GUIDE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29C9DD-7971-49DE-9E30-25A0DD75E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566536-03A6-4FB6-A82C-E426EF934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00025"/>
            <a:ext cx="400050" cy="390525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194f526d194d50"/>
          <a:stretch xmlns:a="http://schemas.openxmlformats.org/drawingml/2006/main"/>
        </p:blipFill>
        <p:spPr>
          <a:xfrm xmlns:a="http://schemas.openxmlformats.org/drawingml/2006/main">
            <a:off x="609600" y="239690"/>
            <a:ext cx="304800" cy="311194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C17703-6056-4406-92D4-6B2B7E371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619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FACC-NY U.S. EXPANSION PLATFORM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F2F52A-6F0F-4C16-9E4D-2DFAEE24D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755094-BCE5-493B-8A7C-702C7D93D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FBAA6B3-B8A2-4FFD-8DAC-58C00EB4F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FACC-NY helps members learn, prepare and activate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C750E1-F3BA-45DF-9AB9-9F9FBCA77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E8EDF3"/>
                </a:solidFill>
              </a:defRPr>
            </a:pPr>
            <a:r>
              <a:rPr sz="1425" b="0" i="0">
                <a:solidFill>
                  <a:srgbClr val="E8EDF3"/>
                </a:solidFill>
              </a:rPr>
              <a:t>Support connects Finnish ambition with U.S. market knowledge, trusted advisors and informed introductions.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062EEA-49C6-40D5-B358-71C0ACFE2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566F"/>
          </a:solidFill>
          <a:ln xmlns:a="http://schemas.openxmlformats.org/drawingml/2006/main" w="0">
            <a:solidFill>
              <a:srgbClr val="3D566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F56ADF-450C-4EEC-9A67-CC49142B0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9F61A8-7A35-4A98-811D-25006E512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PUBLIC EDUCATION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708A2B-C53E-41AB-B630-51536E654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</a:rPr>
              <a:t>Understand the market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44F81E-491A-4E35-9DEE-27614C6A5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8A6B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63EEF03-093B-4C53-BF39-7CEDBB19D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57650"/>
            <a:ext cx="27813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Market scale + demand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Capital pathways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Challenges + readiness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2E368B2-EB64-4084-B88D-A48D0365C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6F8E"/>
          </a:solidFill>
          <a:ln xmlns:a="http://schemas.openxmlformats.org/drawingml/2006/main" w="0">
            <a:solidFill>
              <a:srgbClr val="526F8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ADB2272-84BF-49B0-9E28-A5BB5EA27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24B462E-7C1A-499B-88B5-100B592E9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MEMBER RESOURCES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89BFFBF-5A73-43B5-8DB0-61076AF91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</a:rPr>
              <a:t>Prepare the plan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EE427BD-9C17-4028-9A7A-018E72A91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8A6B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6AA64C9-159B-41FA-A467-C0800A06A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057650"/>
            <a:ext cx="27813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Entry checklist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Compensation benchmarks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Investor landscape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First 12 Months playbook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EAF5A22-9E44-409E-9FEB-EE9398E6C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609455C-7076-4FBE-BF13-3AFD47968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F357CEE-9234-4E65-B4F8-1FD1600D7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PARTNER ACTIVATION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D1E4A89-A388-46C2-ADA1-F8BB5EECB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</a:rPr>
              <a:t>Engage the network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03F7ACA-90EE-42DD-96F5-394D33DBB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8A6B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7E70D0B-3B56-4BDD-93E9-950B8602B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057650"/>
            <a:ext cx="27813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Legal + tax advisors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Banking + PR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Market-entry consultants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Private roundtables</a:t>
            </a:r>
          </a:p>
        </p:txBody>
      </p:sp>
    </p:spTree>
    <p:extLst>
      <p:ext uri="{BB962C8B-B14F-4D97-AF65-F5344CB8AC3E}">
        <p14:creationId xmlns:p14="http://schemas.microsoft.com/office/powerpoint/2010/main" val="160314925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708AA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44850AE-CBBB-41E0-BF3F-B406154C2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308E9E-7043-46A3-A86D-8A996C0AA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57175"/>
            <a:ext cx="400050" cy="390525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a9ce265b1d4ab2"/>
          <a:stretch xmlns:a="http://schemas.openxmlformats.org/drawingml/2006/main"/>
        </p:blipFill>
        <p:spPr>
          <a:xfrm xmlns:a="http://schemas.openxmlformats.org/drawingml/2006/main">
            <a:off x="609600" y="296840"/>
            <a:ext cx="304800" cy="311194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4600B8-95C2-4934-91A1-F044A73A3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720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RECOMMENDED NEXT STEP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6CB18D-EC9A-4780-8A9B-2E08B8EAE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8298E2D-14A9-4BC8-9E95-D6C29A6B5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942A47-1C7C-4AAB-8D89-D9B14E975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857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FFFFFF"/>
                </a:solidFill>
              </a:defRPr>
            </a:pPr>
            <a:r>
              <a:rPr sz="3000" b="1" i="0">
                <a:solidFill>
                  <a:srgbClr val="FFFFFF"/>
                </a:solidFill>
              </a:rPr>
              <a:t>Turn U.S. interest into an expansion thesis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CC34D5-566C-4AF2-9ABD-443B9EFDE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781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F4EFE8"/>
                </a:solidFill>
              </a:defRPr>
            </a:pPr>
            <a:r>
              <a:rPr sz="1425" b="0" i="0">
                <a:solidFill>
                  <a:srgbClr val="F4EFE8"/>
                </a:solidFill>
              </a:rPr>
              <a:t>FACC-NY can help Finnish companies test market fit, identify preparation gaps and connect with the right U.S. specialists.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DA9098-F49C-404D-9A16-0B4A1E4CC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0"/>
            <a:ext cx="695325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364A"/>
          </a:solidFill>
          <a:ln xmlns:a="http://schemas.openxmlformats.org/drawingml/2006/main" w="9525">
            <a:solidFill>
              <a:srgbClr val="294B6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881D3A-65E5-4376-95D4-31D830C73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1465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BE READY TO DISCUSS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5237C6-D950-4E0D-AFFE-A4154F171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5280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1F282A-86DE-4E84-84EE-D11BD84F8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3337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Priority U.S. customer and beachhead market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D39BA7-AB80-482D-A193-A2114FBD4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9095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B8A7C2-542D-4B09-99C1-AD2B3D985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77190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Commercial evidence and expected first-year milestones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9387A8B-AC15-4A2F-A1F2-CF9B7D8AF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2910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4667079-E125-4B1F-8A28-0C7288BB1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2100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Legal, tax, hiring and funding readiness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F4D19A4-ABB3-4379-B0D9-36DFBE6C8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6725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1588225-4B46-4DC1-B20D-C797C5228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64820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Internal owner, timeline and decision criteria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E8AAF4F-59B8-4535-A245-1FDA6AFFF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339090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5F95C01-62EE-42D7-B520-928339A29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91465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ACTIVATE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81A3EF7-EE9E-4DF6-BCAD-4F0042E6C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314700"/>
            <a:ext cx="2705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FFFF"/>
                </a:solidFill>
              </a:defRPr>
            </a:pPr>
            <a:r>
              <a:rPr sz="2025" b="1" i="0">
                <a:solidFill>
                  <a:srgbClr val="FFFFFF"/>
                </a:solidFill>
              </a:rPr>
              <a:t>Request an expansion</a:t>
            </a:r>
          </a:p>
          <a:p xmlns:a="http://schemas.openxmlformats.org/drawingml/2006/main">
            <a:pPr algn="l">
              <a:defRPr sz="2025" b="1" i="0">
                <a:solidFill>
                  <a:srgbClr val="FFFFFF"/>
                </a:solidFill>
              </a:defRPr>
            </a:pPr>
            <a:r>
              <a:rPr sz="2025" b="1" i="0">
                <a:solidFill>
                  <a:srgbClr val="FFFFFF"/>
                </a:solidFill>
              </a:rPr>
              <a:t>consultation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8C25E8F-5563-40E1-871B-50ED43DC3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324350"/>
            <a:ext cx="276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799A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E485EBE-E2CB-4384-9D2E-51A824461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552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8EDF3"/>
                </a:solidFill>
              </a:defRPr>
            </a:pPr>
            <a:r>
              <a:rPr sz="1050" b="1" i="0">
                <a:solidFill>
                  <a:srgbClr val="E8EDF3"/>
                </a:solidFill>
              </a:rPr>
              <a:t>or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D91FEB1-2405-4B19-963A-BA96D45C3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514850"/>
            <a:ext cx="2333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Explore FACC-NY membership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FED3C4E-D51D-4938-8F86-632EF1DCA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FACC-NY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B0AF1AB-B6C0-4D22-B310-085581568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9602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4EFE8"/>
                </a:solidFill>
              </a:defRPr>
            </a:pPr>
            <a:r>
              <a:rPr sz="750" b="1" i="0">
                <a:solidFill>
                  <a:srgbClr val="F4EFE8"/>
                </a:solidFill>
              </a:rPr>
              <a:t>FINNISH AMERICAN CHAMBER OF COMMERCE — NEW YORK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2439F38-0DA6-46DC-B2AE-73692251E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33341636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2ec6be1dbe4432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2507B8-3EBA-453F-80D4-A46D46495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EXPANSION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DA32ECE-F040-4E33-A0CA-374A1AFBA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1A89A8-4D35-423F-A8B4-816E8ABAF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5D2AE0-F723-417F-B1D8-A31F6C491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B934C8-EFE2-4F4E-95A6-87915EB96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America offers scale—but rewards preparation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7E6EB4-704F-4DDE-AF4E-B9A8F3432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26A6D9-61D6-4432-8249-AFA8AACB4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57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For Finnish companies, the U.S. can accelerate growth only when opportunity, operating capacity and local execution align.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419E43B-07B7-4630-A092-AF93EF2F8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2F9D114-D52B-4E44-BB85-7EA21B4CD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143125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A market of markets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43A18A-3B48-4FA1-996B-B7A181C6F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609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More than 342 million people, diverse regional economies and deep sector-specific customer ecosystems.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7DB5D5-C082-49AC-B6F5-F0B8A772E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009900"/>
            <a:ext cx="9477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E55C3B7-9210-4832-97C7-BBB0EAC47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47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F10221-728B-454F-B9C1-00376DE8E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3147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Capital follows ambition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491F27-E650-4EE8-B26C-7551F9449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314700"/>
            <a:ext cx="609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Venture, private equity, public markets and M&amp;A create multiple pathways—but investors expect a U.S.-scale growth case.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1ED35D-637F-48BA-9FDB-0C14C4D49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181475"/>
            <a:ext cx="9477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B084542-11D5-43DD-A6FB-27205AE47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62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7ACD245-7A67-40E3-A793-239AF692F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486275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Complexity is structural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10161DD-EE6B-4B0A-97BD-CF1A3BD5E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486275"/>
            <a:ext cx="609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Federal, state and local requirements combine with different sales, hiring and communication norms.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3A80A62-22F3-4928-AD90-31D93CA83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109728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23D2463-546E-4B2F-B213-012430AAF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8483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CORE MESSAGE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0AC46D0-C095-42A1-A431-C3575C775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810250"/>
            <a:ext cx="876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Enter the U.S. with a thesis, a beachhead and the infrastructure to scale.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F5BF8D4-5E84-4D6F-B219-9C316D86B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U.S. Census Bureau; SelectUSA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8D2B257-83E6-47F8-A5D1-6883824AA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26A289E-0882-4558-92D0-82A6651A5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INVESTMENT, LEGAL OR TAX ADVICE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01CD16F-7183-4ED1-9CFC-8565DD749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12592289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ee9076a7684ede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06AEE0-05BC-4106-8E82-956F7B091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EXPANSION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CCEC0D-04F4-4F33-BEB1-650887645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BA39B72-ABA7-4FEF-ADBA-01D71A94F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C4686B-7E82-468D-BA19-43FC6FB51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AD8C0B-EA02-427B-B510-4E009DF12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The U.S. combines population, purchasing power and depth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3392F3-9FE7-41E9-A388-44E7DBF6D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6A3BDD-98D0-4C0A-80CE-EEE6F316D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57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Its advantage is not one metric—it is the concentration of consumers, enterprises, capital and specialized markets.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80B1CD-D5E9-4B9D-8694-6CD5E3A06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52650"/>
            <a:ext cx="3276600" cy="2590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CBB71B-055C-4627-AFF1-C344A56C0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81250"/>
            <a:ext cx="2819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225" b="1" i="0">
                <a:solidFill>
                  <a:srgbClr val="26245F"/>
                </a:solidFill>
              </a:defRPr>
            </a:pPr>
            <a:r>
              <a:rPr sz="3225" b="1" i="0">
                <a:solidFill>
                  <a:srgbClr val="26245F"/>
                </a:solidFill>
              </a:rPr>
              <a:t>342M+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BCF395-DD40-48DE-87B4-D5AE326F7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05150"/>
            <a:ext cx="2819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PEOPLE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BA80AD-3C08-48AF-86E0-9499598D5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861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A1F7C73-4E7A-406B-A2A6-801F1081E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771900"/>
            <a:ext cx="2819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A continental-scale customer base with significant regional variation.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F26854F-17A6-48B6-801E-1CAFA045D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152650"/>
            <a:ext cx="3276600" cy="2590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9525">
            <a:solidFill>
              <a:srgbClr val="26245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5872A1-8FEE-41AC-AFD4-7EB4CFE8D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381250"/>
            <a:ext cx="2819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225" b="1" i="0">
                <a:solidFill>
                  <a:srgbClr val="FFFFFF"/>
                </a:solidFill>
              </a:defRPr>
            </a:pPr>
            <a:r>
              <a:rPr sz="3225" b="1" i="0">
                <a:solidFill>
                  <a:srgbClr val="FFFFFF"/>
                </a:solidFill>
              </a:rPr>
              <a:t>#1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80C8F48-855F-471B-A5B5-FD3A37C01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105150"/>
            <a:ext cx="2819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ADVANCED CONSUMER MARKET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16D00D-296D-4939-8890-DE00C80F8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4861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67C9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75E974B-92D9-4B6C-985B-FF4DC0369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771900"/>
            <a:ext cx="2819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E8EDF3"/>
                </a:solidFill>
              </a:defRPr>
            </a:pPr>
            <a:r>
              <a:rPr sz="1275" b="0" i="0">
                <a:solidFill>
                  <a:srgbClr val="E8EDF3"/>
                </a:solidFill>
              </a:rPr>
              <a:t>The largest advanced-economy consumer market, according to SelectUSA.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878F49E-3897-4E33-BD03-D269E9A9C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52650"/>
            <a:ext cx="3276600" cy="2590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CA854B1-159C-4535-A697-FCE02774E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381250"/>
            <a:ext cx="2819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225" b="1" i="0">
                <a:solidFill>
                  <a:srgbClr val="26245F"/>
                </a:solidFill>
              </a:defRPr>
            </a:pPr>
            <a:r>
              <a:rPr sz="3225" b="1" i="0">
                <a:solidFill>
                  <a:srgbClr val="26245F"/>
                </a:solidFill>
              </a:rPr>
              <a:t>50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F97C834-3B19-4E50-9359-8B7908646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105150"/>
            <a:ext cx="2819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STATE JURISDICTIONS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7D630AC-3032-4100-BFD8-58C2971C5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4861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10BA212-87E9-4F2E-9469-8D676ECB3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771900"/>
            <a:ext cx="2819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Each state can create distinct tax, employment, licensing and commercial considerations.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7A85EBB-8379-4385-A248-5E1F2EAC0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24450"/>
            <a:ext cx="106870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84033E0-7B38-42C8-8AC3-1486B8C8C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314950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C9A"/>
                </a:solidFill>
              </a:defRPr>
            </a:pPr>
            <a:r>
              <a:rPr sz="900" b="1" i="0">
                <a:solidFill>
                  <a:srgbClr val="667C9A"/>
                </a:solidFill>
              </a:rPr>
              <a:t>IMPLICATION FOR FINNISH COMPANIES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ECA477F-22B8-4751-8A14-3FBA5317E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238750"/>
            <a:ext cx="762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The U.S. can support meaningful scale—but the addressable market must be defined by segment and geography.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E343727-7459-41DE-A762-2969E67D9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U.S. Census Bureau Population Clock; SelectUSA; U.S. Small Business Administration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8E2A54F-5584-461B-8319-0933C91DE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4E64E9A-C789-4F12-A84F-0B5128BA4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INVESTMENT, LEGAL OR TAX ADVICE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F36213D-8713-46DF-BB4D-02D04464C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06133160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5cd5ff782f422c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389E6F4-D893-4E43-AD3A-D76887A94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EXPANSION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C646A08-3AD6-481E-AE96-980306AD5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C6A5F8-E055-48C6-8FC5-CE8902E38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85C3B0-C9DE-4B05-92E0-3385F9421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1334646-5AFD-4705-8140-5ED975E16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The U.S. should be entered as a market of markets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253F21-46E5-4D1F-AC5C-936B3A1E9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6708283-C75C-4817-8237-6665E1954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National potential becomes actionable only after selecting a first region, customer segment and channel.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C6B52B-792B-4107-97FD-E01D22057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14550"/>
            <a:ext cx="51054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D5DFE70-FFBB-429A-86BA-4D1078332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0505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667C9A"/>
                </a:solidFill>
              </a:defRPr>
            </a:pPr>
            <a:r>
              <a:rPr sz="1050" b="1" i="0">
                <a:solidFill>
                  <a:srgbClr val="667C9A"/>
                </a:solidFill>
              </a:rPr>
              <a:t>NORTHEAST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63DD9F9-521D-45BF-B8FD-4C441DC61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2286000"/>
            <a:ext cx="2724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Finance, life sciences, enterprise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AD69B0-A16E-4289-9A68-F61D10B3C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09875"/>
            <a:ext cx="464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3792A6-0F2E-4A6C-8F02-C86A928F2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71800"/>
            <a:ext cx="457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High-density customers and capital; premium cost base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B350E0-87D4-43FE-AFCD-9D6F00DE0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14550"/>
            <a:ext cx="51054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FF1AAF6-8D5F-49FA-A73E-2828C0FB2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30505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667C9A"/>
                </a:solidFill>
              </a:defRPr>
            </a:pPr>
            <a:r>
              <a:rPr sz="1050" b="1" i="0">
                <a:solidFill>
                  <a:srgbClr val="667C9A"/>
                </a:solidFill>
              </a:rPr>
              <a:t>WEST COAST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3B38808-E5AF-4CFC-A799-A564DFB7D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286000"/>
            <a:ext cx="2724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Technology, media, climate innovation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5C0C89D-83AA-4348-B8CB-BACC0DEDA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809875"/>
            <a:ext cx="464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0614FB4-607A-4FB4-BDC8-62D1A59C0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971800"/>
            <a:ext cx="457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Deep ecosystem access; intense competition and talent costs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F546EF-54E7-4CBC-BFFA-F66E5C462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71900"/>
            <a:ext cx="51054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9525">
            <a:solidFill>
              <a:srgbClr val="26245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5AA2CA7-7665-4D6C-B1E1-97732DF3F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624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MIDWEST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83DEF4C-069E-4C35-8A75-5766872FB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943350"/>
            <a:ext cx="2724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Industrial, mobility, food and manufacturing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884FF14-FF4F-4D0A-886F-48A8759FD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67225"/>
            <a:ext cx="464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67C9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51DAA39-293E-4D36-8156-3AEC5939D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629150"/>
            <a:ext cx="457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Strong fit for Finnish engineering and B2B solutions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4AF45E0-72DB-497C-9ECB-A17DBE91F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71900"/>
            <a:ext cx="51054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F1FD26C-F608-43A6-9C3B-3BACB5138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624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667C9A"/>
                </a:solidFill>
              </a:defRPr>
            </a:pPr>
            <a:r>
              <a:rPr sz="1050" b="1" i="0">
                <a:solidFill>
                  <a:srgbClr val="667C9A"/>
                </a:solidFill>
              </a:rPr>
              <a:t>SOUTH + SUN BELT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7BDD164-7350-49D7-9635-39EF848D8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943350"/>
            <a:ext cx="2724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Energy, logistics, aerospace and fast-growing metros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8C7E6C0-2B1D-4276-BE1E-F7AAE2F66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67225"/>
            <a:ext cx="464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D6334F9-F212-48BB-921C-DB679FFC1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629150"/>
            <a:ext cx="457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Expanding demand; state-specific incentives and operating models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8FB054A-D7B4-4363-A7A7-4561EAC6E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81650"/>
            <a:ext cx="109728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1D6"/>
          </a:solidFill>
          <a:ln xmlns:a="http://schemas.openxmlformats.org/drawingml/2006/main" w="0">
            <a:solidFill>
              <a:srgbClr val="FFF1D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E60310F-31E6-4B99-A786-72A39EB74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95950"/>
            <a:ext cx="10972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D48B13"/>
                </a:solidFill>
              </a:defRPr>
            </a:pPr>
            <a:r>
              <a:rPr sz="1200" b="1" i="0">
                <a:solidFill>
                  <a:srgbClr val="D48B13"/>
                </a:solidFill>
              </a:rPr>
              <a:t>These are directional ecosystems—not fixed boundaries. Sector fit and customer concentration should drive the choice.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4C203A7-99EB-484F-9F92-AAD1D61DF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D524714-AB46-405A-BDFA-24CFCFB37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INVESTMENT, LEGAL OR TAX ADVICE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A2237D0-5F49-4F86-9260-56CA60513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41458810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b02d7416b8479a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C3BF3B-9859-4C7D-AFB2-E2307EB90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EXPANSION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CC86DA6-50CB-4410-ACEE-D1E9B1814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ADCBBB8-DCAA-43ED-84F3-B6FD539DF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4ECFF5-E0B5-4CAD-854B-2F2C3AF1C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8D79BF-304C-4BE6-93B8-C3FBD3338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The U.S. capital ecosystem supports multiple growth paths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125ACA-B1BC-4FE5-A5B0-0D3553F99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7AC15BE-6C7B-4C9A-B52F-539776BB8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For Finnish companies, a U.S. presence can improve investor relevance—but capital access still depends on traction, fit and readiness.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712688-F78F-4E49-8EB6-519E2CE17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D1B2F"/>
                </a:solidFill>
              </a:defRPr>
            </a:pPr>
            <a:r>
              <a:rPr sz="1125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E5D9A8-9F6C-4DD6-992F-F32DCE734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336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VENTURE CAPITAL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D35FAD-1A91-4395-87F0-BC96A8A4A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1336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High-growth innovation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ECB632-F9EA-4148-A50B-9C17196EE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133600"/>
            <a:ext cx="219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Seed through venture growth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703C16-A793-43B0-8720-D60565E3F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13360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Expects speed, market capture and repeatable economics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65EC9E-13BA-4DDB-8201-EB4D2C517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86050"/>
            <a:ext cx="9944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6F2429-63F7-4D09-9D5B-224D1506B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D1B2F"/>
                </a:solidFill>
              </a:defRPr>
            </a:pPr>
            <a:r>
              <a:rPr sz="1125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E6C11C-BF7C-4229-937F-844C7442B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575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PRIVATE EQUITY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8D37C25-D6DA-4FC5-A284-AB1D4A439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8575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Established businesses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351265B-C442-4427-B36E-15ED18796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857500"/>
            <a:ext cx="219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Growth equity and buyouts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C451B63-3947-41F1-848F-B16F22BF4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85750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Focuses on scalable earnings, governance and value creation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F0F7293-0D61-4F1B-8A8C-D40C12301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409950"/>
            <a:ext cx="9944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D61ABC7-BB11-4C60-B626-EF07D0961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8140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D1B2F"/>
                </a:solidFill>
              </a:defRPr>
            </a:pPr>
            <a:r>
              <a:rPr sz="1125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58B08AF-8B41-47F2-9E9E-9B7600278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5814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PUBLIC MARKETS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305646A-E2CD-4958-BAC0-38AF102D0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5814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Mature public issuers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A71252B-2D52-4BAB-9A9F-E43CAF763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581400"/>
            <a:ext cx="219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Exchange and OTC pathways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5651EA5-8B52-4D1F-95BF-870D40D06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58140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Requires disclosure, governance and investor-relations capacity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A92F106-57F2-4DCA-8EDA-197A9260C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133850"/>
            <a:ext cx="9944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9FADA2E-C4F4-495D-9015-A1DCBE3A4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0530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D1B2F"/>
                </a:solidFill>
              </a:defRPr>
            </a:pPr>
            <a:r>
              <a:rPr sz="1125" b="1" i="0">
                <a:solidFill>
                  <a:srgbClr val="ED1B2F"/>
                </a:solidFill>
              </a:rPr>
              <a:t>04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84A1929-3D11-485A-9DBE-2A0866AA2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3053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STRATEGIC M&amp;A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9320C25-615C-4837-8646-EFA92D654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3053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Sector-aligned buyers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B365438-C76C-4728-A8A9-A5B09AD45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05300"/>
            <a:ext cx="219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Partnership, minority investment or acquisition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C3E8A91-F456-467E-870A-0F399E7D3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30530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Rewards strategic fit, defensibility and integration logic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FF49BBF-DCB9-45A6-9C62-9C31DB6C2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34000"/>
            <a:ext cx="106870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70EA1DA-2966-4762-ADAB-01CD6841D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5245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2025 U.S. VC ACTIVITY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D7B8387-66CF-49A5-883B-670E6C1BB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5457825"/>
            <a:ext cx="828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NVCA reports capital deployed across seed, early, later and venture-growth stages—illustrating depth across the lifecycle.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75FA62E-2AD2-4FE0-BC53-F61C0872D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National Venture Capital Association 2026 Yearbook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CE10DDC-600B-4B18-BF4D-CF69B276F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1492E28-935C-4042-A5BE-3A27268D0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INVESTMENT, LEGAL OR TAX ADVICE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F331543-77C5-44EA-B5ED-6E1EF2D55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79009691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5a2a8f118e423f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652AB0-CC10-4155-8A04-0A84754DF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EXPANSION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4E55B2-1295-4A33-83D7-F1B9101E0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13EC1B-F06E-40B5-8F17-4DC700253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F754B8-60F3-401C-9BFE-81C61FE15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BCCFBB-C8EA-46C6-9818-61CD74586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Enterprise demand can justify the cost of U.S. entry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04CE16-7EAD-4399-BA32-0606564D5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1C3BB2-AD1F-479F-A8C1-F01710539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57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The strongest cases begin with a specific customer problem that is valuable enough to support local sales and delivery.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3805755-BC01-4632-988E-1E595AC30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52650"/>
            <a:ext cx="476250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48AFED-8B06-4581-A22F-F992FB668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812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WHAT U.S. BUYERS OFTEN VALUE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34DAB2C-66A1-4F52-84CF-2AC57B7FB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956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61F7F8-05D3-443E-B3E5-233A650F4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819400"/>
            <a:ext cx="3829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Clear commercial ROI and measurable outcomes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6AF6D2-1B8A-42C0-9976-1CAFE15FD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623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4DC251-92FC-43B6-A7E3-329F83F97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86125"/>
            <a:ext cx="3829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Capacity to support enterprise-scale deployment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74D4FC-AA4C-4B91-8B20-1FD681310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8290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492A177-C862-4CFD-B489-3CB0717A7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752850"/>
            <a:ext cx="3829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Security, compliance and procurement readiness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E037DC6-BE20-4842-80DC-8540990CC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957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37163C2-D786-463C-9718-E4BE53854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219575"/>
            <a:ext cx="3829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Fast implementation and responsive local coverage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C73AC06-9D6F-4743-B626-F8280C08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625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E91608-4FF0-4B4B-BC2F-C4D1A6259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686300"/>
            <a:ext cx="3829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Evidence that the solution works in the U.S. context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D9B500A-B445-44B0-AF17-47E46056F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2860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SECTORS WITH NATURAL FINNISH RELEVANCE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8D35B96-E87E-47DF-804E-EE488DDF3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686050"/>
            <a:ext cx="247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—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1DAA418-0DAA-4202-AE22-96441C878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6860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Healthcare + life sciences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6A7A018-8C84-4620-84A4-1FC832EE1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686050"/>
            <a:ext cx="266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Clinical, digital-health and specialized technology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DF28DD1-7F18-4BF8-90B6-3C2F4DBA8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219450"/>
            <a:ext cx="247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—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F2AA8D4-8C9D-4987-BBDF-BEBC51B63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2194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Industrial + automation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A32FFE9-9D33-4D65-A70C-3449996A1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219450"/>
            <a:ext cx="266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Productivity, sensing, software and advanced manufacturing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5E621A8-49E7-4898-82DA-962F8F2AF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752850"/>
            <a:ext cx="247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—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E453AD3-006D-4BF3-AAB2-1452EF09C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7528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Energy + climate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7E4BB01-B4BC-40E0-A426-8721C4ED9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752850"/>
            <a:ext cx="266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Efficiency, electrification and industrial decarbonization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4A1FE36-9977-4CDC-B68A-5DD3B0356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286250"/>
            <a:ext cx="247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—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145AF69-B521-4E2F-A227-0738AAD41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2862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Software + fintech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4BB1CDE-8B4F-4139-9823-C2F370340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286250"/>
            <a:ext cx="266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Enterprise SaaS, cybersecurity, data and financial infrastructure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9773D36-E624-49BF-A81D-FA8130E45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819650"/>
            <a:ext cx="247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—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8D91602-3C82-4816-9BA5-B9F103F99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8196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Defense + dual use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4AE1326-9466-489C-9E45-F90534981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819650"/>
            <a:ext cx="266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Resilience, communications and advanced technology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13E5837-CC29-474F-A25E-8E3CBF12A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F054B13-DD4A-4C3E-A9C9-3ABA2D884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INVESTMENT, LEGAL OR TAX ADVICE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9FD60EA-6EB7-49E2-A4E5-8286785BA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56308680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581815c8bf4553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1BC297-0299-4FFF-AE1E-4FBC51751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EXPANSION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575F608-B256-45DC-B284-459F727C8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8889DC2-65DD-4E17-A3F2-54FE3E964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33FDB7-BF89-49E3-B950-8EDDD915F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1196E4B-8983-4250-849C-C367B895D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Finnish companies bring strengths the U.S. market values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F29944-B120-448C-AC31-6501FBEC0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E9E809-9031-4C4C-8008-D032EEDDA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57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The advantage is strongest when Nordic credibility is translated into a concrete customer and investor proposition.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1F4926-5E07-4F3E-BD84-299F4D3BC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D173BE-CB70-40DB-B304-825B9D0F0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764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ENGINEERING RIGOR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762416-66D7-409E-A41D-9B0E4AA62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076450"/>
            <a:ext cx="685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Reliable products, technical depth and disciplined problem-solving.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9A71AD-E7E1-4321-AA27-65972A1A4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908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3B36E9D-5AF4-4B59-9AF9-43C3E0003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622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97EF3E-6068-4933-896C-B2731F5CC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622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DESIGN EFFICIENCY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2982B0-495C-459E-9B7D-EC038FFB8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762250"/>
            <a:ext cx="685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Simple user experience, resource efficiency and purposeful design.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874515-ED7A-44C4-882F-866EE86B8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2766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CDEF2B4-A565-4EF4-BCA6-B0088E530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480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CAB18D-047B-45F4-B664-3AB41E377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4480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SUSTAINABILITY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FD952FC-E53E-421D-B428-45B6E81F5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448050"/>
            <a:ext cx="685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Credible expertise in energy, materials, circularity and industrial transition.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377F719-5A01-4841-92B0-6788C04C3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9624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C3F201A-BFB3-42A8-9A56-76B02549B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338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3AA7D9D-5600-418D-BEEA-D7D5DF926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1338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TRUST + GOVERNANCE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7DC9377-D370-48B9-9C9B-A9757FECD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133850"/>
            <a:ext cx="685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Transparency, quality and long-term stakeholder orientation.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8DB0E6D-72D8-484C-ACD3-1207DFFAA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482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F90226D-B7FD-4A41-ABEE-2F7E2FE50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7E630B4-F459-4E21-A36B-854537D8E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8196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GLOBAL MINDSET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2DBB992-0552-4B4E-987C-B37FB320D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819650"/>
            <a:ext cx="685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Experience serving international customers from a small home market.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8D07806-0232-485B-AA41-F7DE28D07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38800"/>
            <a:ext cx="109728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927A462-BA89-4C1A-BAC3-33CE806FF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53100"/>
            <a:ext cx="10972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The “Nordic brand” opens a conversation; U.S. references, service and execution win the business.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A77792C-40AB-4332-A1DA-B09F0246C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0BF364C-90C0-4C56-A440-7405B8345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INVESTMENT, LEGAL OR TAX ADVICE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A2A4396-0E9C-4316-9FA3-66BC639B9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202165992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ed898976554e66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AA8172-34E4-4AFB-9AFF-36C59E98A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EXPANSION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19EE420-C859-45C4-A638-5FA10B175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C46D0BD-9C01-48B3-AC6A-35E63952A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6F8349-1A56-4A63-BD67-F5EA1008E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B4A2C71-9CA4-41A7-8DCB-20BD335E1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The U.S. energy transition creates a strong Finnish fit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2C6D367-6E66-42AF-8A03-AF17AA09A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5B7F36-26B0-474F-8711-FEEA8E7BF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Demand spans public infrastructure, private investment and industrial modernization—not only corporate sustainability programs.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FF1D08-8E6B-4A4F-A66F-12F9FF63B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14550"/>
            <a:ext cx="32766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EEC998-3D32-44C6-BE84-072A3E14B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3050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CLEAN ENERGY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B8B9A5-574B-4EFA-879A-D436E10A7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6700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Generation, storage, grid and electrification technologies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97FB7E0-8D78-44DC-BF0F-DEF698007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114550"/>
            <a:ext cx="32766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AAD517-C716-42F9-8CD3-7466117AC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3050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INDUSTRIAL EFFICIENCY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88E8BA-AFA0-48A3-91F0-F5591EC67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66700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Automation, heat, materials, water and process optimization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6643F6-45D9-4363-A222-04A7E0D45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14550"/>
            <a:ext cx="32766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ECA64BF-1280-4A3D-8E4F-0EF3BC22C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3050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CIRCULAR ECONOMY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B0DFC77-96E8-4B1D-87C2-C7EC4C0ED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66700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Waste reduction, reuse, bio-based materials and resource recovery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C74161F-1BA5-4143-88D0-D68C330A1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32766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97BA1BA-CFA9-4162-AC6C-42FB468B8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814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SMART INFRASTRUCTURE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AAE8504-A795-43AD-8EDA-1DAD5B567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4340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Buildings, mobility, cities and digital monitoring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213B848-8361-45AB-8304-DCE68E3D8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32766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9525">
            <a:solidFill>
              <a:srgbClr val="26245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B3CB866-9C9F-447F-B206-6E31A1F37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9814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ED1B2F"/>
                </a:solidFill>
              </a:defRPr>
            </a:pPr>
            <a:r>
              <a:rPr sz="1200" b="1" i="0">
                <a:solidFill>
                  <a:srgbClr val="ED1B2F"/>
                </a:solidFill>
              </a:rPr>
              <a:t>COMMERCIAL SCALE-UP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B46F9AF-CC1E-49D4-9EA4-1893E597A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34340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E8EDF3"/>
                </a:solidFill>
              </a:defRPr>
            </a:pPr>
            <a:r>
              <a:rPr sz="1275" b="0" i="0">
                <a:solidFill>
                  <a:srgbClr val="E8EDF3"/>
                </a:solidFill>
              </a:rPr>
              <a:t>Pilot funding, project finance, manufacturing and strategic partnerships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69023C3-F917-4794-9E7A-C27411ECB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486400"/>
            <a:ext cx="3390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FF1D6"/>
          </a:solidFill>
          <a:ln xmlns:a="http://schemas.openxmlformats.org/drawingml/2006/main" w="0">
            <a:solidFill>
              <a:srgbClr val="FFF1D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7FDCD7D-A7E4-4220-AE15-7A6D729F9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534025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D48B13"/>
                </a:solidFill>
              </a:defRPr>
            </a:pPr>
            <a:r>
              <a:rPr sz="900" b="1" i="0">
                <a:solidFill>
                  <a:srgbClr val="D48B13"/>
                </a:solidFill>
              </a:rPr>
              <a:t>PUBLIC PROGRAMS AND PRIVATE DEMAND VARY BY TECHNOLOGY, LOCATION AND POLICY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DC3AC6C-2CB2-4975-9836-5DEB62474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U.S. Department of Energy funding and investment resources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1579319-6F4A-4B56-AD86-2FAB5BC79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86FB4EF-9AD6-486F-8743-D0267754F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INVESTMENT, LEGAL OR TAX ADVICE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8BB5EC9-133B-49BA-A85E-DE81AB0BB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32387159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39f373b3214b23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81322C5-CAAD-45AC-B5B0-1A9890994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EXPANSION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0536C20-36F3-4312-BF72-7E129E40B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EBF7D79-0A25-4D85-89E4-3247B355E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D812AF-788B-4634-96CA-8D5710EF6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D7F4EFF-9547-4924-8F58-8E596BCD3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Early U.S. integration can create strategic optionality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6744E2-98BC-4586-9AAE-350FD4EDD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C99686-55B7-43CB-BF04-91EB12600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66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A well-built U.S. presence can support several long-term outcomes without committing the company to one path today.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497237-5AC9-4351-A7DD-3B86A680A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314700"/>
            <a:ext cx="8877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667C9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F78C3F-9094-437F-8CAD-6E532DD41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0861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0B226E2-15DE-410E-9ED3-4BD3F7C70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19087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0F7FD5-8788-4A98-9B8F-F06528BBC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52650"/>
            <a:ext cx="2171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67C9A"/>
                </a:solidFill>
              </a:defRPr>
            </a:pPr>
            <a:r>
              <a:rPr sz="1050" b="1" i="0">
                <a:solidFill>
                  <a:srgbClr val="667C9A"/>
                </a:solidFill>
              </a:rPr>
              <a:t>REVENUE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9B1A2C7-50D4-459A-80AC-C223588E6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2171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Build a scalable U.S. customer base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FFEF00D-0F66-474A-A732-8ACF34E92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71900"/>
            <a:ext cx="2171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Local traction strengthens the global growth story.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0F74B6E-1A42-484C-8F1F-F8708AA88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0861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74BF007-9FBE-48A4-9723-9B88214FD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19087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63782F6-8377-4B5F-9AEA-D29D0FF96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152650"/>
            <a:ext cx="2171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67C9A"/>
                </a:solidFill>
              </a:defRPr>
            </a:pPr>
            <a:r>
              <a:rPr sz="1050" b="1" i="0">
                <a:solidFill>
                  <a:srgbClr val="667C9A"/>
                </a:solidFill>
              </a:rPr>
              <a:t>CAPITAL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967A2C4-266B-4BA8-BCA1-CEF031E88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457450"/>
            <a:ext cx="2171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Access U.S. investor ecosystems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87B1213-FF4B-4B34-BB9C-E289CBB2D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771900"/>
            <a:ext cx="2171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Relevant metrics and relationships improve financing readiness.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957F831-1ECB-4401-8171-857F40948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0861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0362F1B-051B-4120-B462-6AC99D42A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19087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D548620-E8F1-4671-A13C-6FF755797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52650"/>
            <a:ext cx="2171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67C9A"/>
                </a:solidFill>
              </a:defRPr>
            </a:pPr>
            <a:r>
              <a:rPr sz="1050" b="1" i="0">
                <a:solidFill>
                  <a:srgbClr val="667C9A"/>
                </a:solidFill>
              </a:rPr>
              <a:t>PARTNERSHIP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83C55D6-C019-4FB8-86FB-81DB117CB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57450"/>
            <a:ext cx="2171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Develop strategic alliances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7686BA6-BC6E-46C0-B862-BC9112F4D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71900"/>
            <a:ext cx="2171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Distribution, technology and industry partners can accelerate entry.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F14D30C-162D-4F9A-9FFB-90A4E0488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0861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F7D843A-D497-4F92-92CA-24839C0F7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19087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B4A41C1-0A10-46B5-8D05-1A2D78F95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152650"/>
            <a:ext cx="2171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67C9A"/>
                </a:solidFill>
              </a:defRPr>
            </a:pPr>
            <a:r>
              <a:rPr sz="1050" b="1" i="0">
                <a:solidFill>
                  <a:srgbClr val="667C9A"/>
                </a:solidFill>
              </a:rPr>
              <a:t>EXIT / LISTING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85149C6-2F4F-47B6-9556-13050344C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457450"/>
            <a:ext cx="2171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Prepare future options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0C25DF8-8BB5-4808-B9ED-FEC7D612F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771900"/>
            <a:ext cx="2171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U.S. familiarity can support M&amp;A or public-market pathways.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A8EC7B5-C180-4925-995F-DFE2E13D8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67300"/>
            <a:ext cx="106870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243B2EF-8D9C-4529-BA00-CC5FB530D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2578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SEQUENCING MATTERS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8D35992-3640-464E-BF7A-267B6034E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520065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Commercial proof should generally lead the capital narrative—not be replaced by it.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D09EA09-66DE-4C25-A2FB-CD8DECA56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73142C0-88D8-4B62-BB79-BCE8E8D99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INVESTMENT, LEGAL OR TAX ADVICE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A3C6093-904F-48A9-AAFD-AC1E21AA0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53322493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2026-07-23T17:19:26.4460000Z</dcterms:created>
  <dcterms:modified xsi:type="dcterms:W3CDTF">2026-07-23T17:19:26.4460000Z</dcterms:modified>
</coreProperties>
</file>