
<file path=[Content_Types].xml><?xml version="1.0" encoding="utf-8"?>
<Types xmlns="http://schemas.openxmlformats.org/package/2006/content-types">
  <Default Extension="xml" ContentType="application/vnd.openxmlformats-package.core-properties+xml"/>
  <Default Extension="png" ContentType="image/png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Layouts/slideLayout1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3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8e726e01265744d3" /><Relationship Type="http://schemas.openxmlformats.org/officeDocument/2006/relationships/extended-properties" Target="/docProps/app.xml" Id="R9b71324c5f6749f0" /><Relationship Type="http://schemas.openxmlformats.org/officeDocument/2006/relationships/officeDocument" Target="/ppt/presentation.xml" Id="R9a12b7ec526d4ab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83950c67dbb487b"/>
  </p:sldMasterIdLst>
  <p:notesMasterIdLst>
    <p:notesMasterId xmlns:r="http://schemas.openxmlformats.org/officeDocument/2006/relationships" r:id="R150ecaf488884bf6"/>
  </p:notesMasterIdLst>
  <p:sldIdLst>
    <p:sldId xmlns:r="http://schemas.openxmlformats.org/officeDocument/2006/relationships" id="256" r:id="Rf27e4bbf322d4db4"/>
    <p:sldId xmlns:r="http://schemas.openxmlformats.org/officeDocument/2006/relationships" id="257" r:id="Rcd45c673a2b9465b"/>
    <p:sldId xmlns:r="http://schemas.openxmlformats.org/officeDocument/2006/relationships" id="258" r:id="Rcde3c0195fe0406b"/>
    <p:sldId xmlns:r="http://schemas.openxmlformats.org/officeDocument/2006/relationships" id="259" r:id="R8630729e480f485b"/>
    <p:sldId xmlns:r="http://schemas.openxmlformats.org/officeDocument/2006/relationships" id="260" r:id="R9b16d594d7a04cd0"/>
    <p:sldId xmlns:r="http://schemas.openxmlformats.org/officeDocument/2006/relationships" id="261" r:id="Rfad49eae74524e05"/>
    <p:sldId xmlns:r="http://schemas.openxmlformats.org/officeDocument/2006/relationships" id="262" r:id="Rc1c45aa0c83442c3"/>
    <p:sldId xmlns:r="http://schemas.openxmlformats.org/officeDocument/2006/relationships" id="263" r:id="R0c91b5485a9a4feb"/>
    <p:sldId xmlns:r="http://schemas.openxmlformats.org/officeDocument/2006/relationships" id="264" r:id="Rb1ed166d3b284e86"/>
    <p:sldId xmlns:r="http://schemas.openxmlformats.org/officeDocument/2006/relationships" id="265" r:id="R11c07aee62ec4f69"/>
    <p:sldId xmlns:r="http://schemas.openxmlformats.org/officeDocument/2006/relationships" id="266" r:id="R661371ee5a2d444e"/>
    <p:sldId xmlns:r="http://schemas.openxmlformats.org/officeDocument/2006/relationships" id="267" r:id="R2b58fc01aa6a4e20"/>
    <p:sldId xmlns:r="http://schemas.openxmlformats.org/officeDocument/2006/relationships" id="268" r:id="Raa29c72b889d497c"/>
    <p:sldId xmlns:r="http://schemas.openxmlformats.org/officeDocument/2006/relationships" id="269" r:id="Rcb7d1cdd62b54c22"/>
    <p:sldId xmlns:r="http://schemas.openxmlformats.org/officeDocument/2006/relationships" id="270" r:id="Rae493bee60ac4724"/>
  </p:sldIdLst>
  <p:sldSz cx="12192000" cy="6858000"/>
  <p:notesSz cx="6858000" cy="9144000"/>
  <p:defaultTextStyle>
    <a:defPPr xmlns:a="http://schemas.openxmlformats.org/drawingml/2006/main">
      <a:defRPr lang="en-US"/>
    </a:defPPr>
    <a:lvl1pPr xmlns:a="http://schemas.openxmlformats.org/drawingml/2006/main" marL="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1pPr>
    <a:lvl2pPr xmlns:a="http://schemas.openxmlformats.org/drawingml/2006/main" marL="4572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2pPr>
    <a:lvl3pPr xmlns:a="http://schemas.openxmlformats.org/drawingml/2006/main" marL="9144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3pPr>
    <a:lvl4pPr xmlns:a="http://schemas.openxmlformats.org/drawingml/2006/main" marL="13716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4pPr>
    <a:lvl5pPr xmlns:a="http://schemas.openxmlformats.org/drawingml/2006/main" marL="18288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5pPr>
    <a:lvl6pPr xmlns:a="http://schemas.openxmlformats.org/drawingml/2006/main" marL="22860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6pPr>
    <a:lvl7pPr xmlns:a="http://schemas.openxmlformats.org/drawingml/2006/main" marL="27432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7pPr>
    <a:lvl8pPr xmlns:a="http://schemas.openxmlformats.org/drawingml/2006/main" marL="32004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8pPr>
    <a:lvl9pPr xmlns:a="http://schemas.openxmlformats.org/drawingml/2006/main" marL="36576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85beccbcf21b462f" /><Relationship Type="http://schemas.openxmlformats.org/officeDocument/2006/relationships/slideMaster" Target="/ppt/slideMasters/slideMaster1.xml" Id="R183950c67dbb487b" /><Relationship Type="http://schemas.openxmlformats.org/officeDocument/2006/relationships/notesMaster" Target="/ppt/notesMasters/notesMaster1.xml" Id="R150ecaf488884bf6" /><Relationship Type="http://schemas.openxmlformats.org/officeDocument/2006/relationships/presProps" Target="/ppt/presProps.xml" Id="Re5792f56ec35445e" /><Relationship Type="http://schemas.openxmlformats.org/officeDocument/2006/relationships/tableStyles" Target="/ppt/tableStyles.xml" Id="Rf1a9dfe88ce042df" /><Relationship Type="http://schemas.openxmlformats.org/officeDocument/2006/relationships/slide" Target="/ppt/slides/slide1.xml" Id="Rf27e4bbf322d4db4" /><Relationship Type="http://schemas.openxmlformats.org/officeDocument/2006/relationships/slide" Target="/ppt/slides/slide2.xml" Id="Rcd45c673a2b9465b" /><Relationship Type="http://schemas.openxmlformats.org/officeDocument/2006/relationships/slide" Target="/ppt/slides/slide3.xml" Id="Rcde3c0195fe0406b" /><Relationship Type="http://schemas.openxmlformats.org/officeDocument/2006/relationships/slide" Target="/ppt/slides/slide4.xml" Id="R8630729e480f485b" /><Relationship Type="http://schemas.openxmlformats.org/officeDocument/2006/relationships/slide" Target="/ppt/slides/slide5.xml" Id="R9b16d594d7a04cd0" /><Relationship Type="http://schemas.openxmlformats.org/officeDocument/2006/relationships/slide" Target="/ppt/slides/slide6.xml" Id="Rfad49eae74524e05" /><Relationship Type="http://schemas.openxmlformats.org/officeDocument/2006/relationships/slide" Target="/ppt/slides/slide7.xml" Id="Rc1c45aa0c83442c3" /><Relationship Type="http://schemas.openxmlformats.org/officeDocument/2006/relationships/slide" Target="/ppt/slides/slide8.xml" Id="R0c91b5485a9a4feb" /><Relationship Type="http://schemas.openxmlformats.org/officeDocument/2006/relationships/slide" Target="/ppt/slides/slide9.xml" Id="Rb1ed166d3b284e86" /><Relationship Type="http://schemas.openxmlformats.org/officeDocument/2006/relationships/slide" Target="/ppt/slides/slide10.xml" Id="R11c07aee62ec4f69" /><Relationship Type="http://schemas.openxmlformats.org/officeDocument/2006/relationships/slide" Target="/ppt/slides/slide11.xml" Id="R661371ee5a2d444e" /><Relationship Type="http://schemas.openxmlformats.org/officeDocument/2006/relationships/slide" Target="/ppt/slides/slide12.xml" Id="R2b58fc01aa6a4e20" /><Relationship Type="http://schemas.openxmlformats.org/officeDocument/2006/relationships/slide" Target="/ppt/slides/slide13.xml" Id="Raa29c72b889d497c" /><Relationship Type="http://schemas.openxmlformats.org/officeDocument/2006/relationships/slide" Target="/ppt/slides/slide14.xml" Id="Rcb7d1cdd62b54c22" /><Relationship Type="http://schemas.openxmlformats.org/officeDocument/2006/relationships/slide" Target="/ppt/slides/slide15.xml" Id="Rae493bee60ac4724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3.xml" Id="R7baa271d004a4cef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3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f825e51d0d4146d1" /><Relationship Type="http://schemas.openxmlformats.org/officeDocument/2006/relationships/notesMaster" Target="/ppt/notesMasters/notesMaster1.xml" Id="R4222ab69308f4a29" /></Relationships>
</file>

<file path=ppt/notesSlides/_rels/notesSlide10.xml.rels>&#65279;<?xml version="1.0" encoding="utf-8"?><Relationships xmlns="http://schemas.openxmlformats.org/package/2006/relationships"><Relationship Type="http://schemas.openxmlformats.org/officeDocument/2006/relationships/slide" Target="/ppt/slides/slide10.xml" Id="Rb14682d16a1b4ae9" /><Relationship Type="http://schemas.openxmlformats.org/officeDocument/2006/relationships/notesMaster" Target="/ppt/notesMasters/notesMaster1.xml" Id="Rac34f1e317df45f6" /></Relationships>
</file>

<file path=ppt/notesSlides/_rels/notesSlide11.xml.rels>&#65279;<?xml version="1.0" encoding="utf-8"?><Relationships xmlns="http://schemas.openxmlformats.org/package/2006/relationships"><Relationship Type="http://schemas.openxmlformats.org/officeDocument/2006/relationships/slide" Target="/ppt/slides/slide11.xml" Id="R6686a10c705b4336" /><Relationship Type="http://schemas.openxmlformats.org/officeDocument/2006/relationships/notesMaster" Target="/ppt/notesMasters/notesMaster1.xml" Id="R466f840f998c4701" /></Relationships>
</file>

<file path=ppt/notesSlides/_rels/notesSlide12.xml.rels>&#65279;<?xml version="1.0" encoding="utf-8"?><Relationships xmlns="http://schemas.openxmlformats.org/package/2006/relationships"><Relationship Type="http://schemas.openxmlformats.org/officeDocument/2006/relationships/slide" Target="/ppt/slides/slide12.xml" Id="R1d7121d9590e406a" /><Relationship Type="http://schemas.openxmlformats.org/officeDocument/2006/relationships/notesMaster" Target="/ppt/notesMasters/notesMaster1.xml" Id="R971d3c069788435e" /></Relationships>
</file>

<file path=ppt/notesSlides/_rels/notesSlide13.xml.rels>&#65279;<?xml version="1.0" encoding="utf-8"?><Relationships xmlns="http://schemas.openxmlformats.org/package/2006/relationships"><Relationship Type="http://schemas.openxmlformats.org/officeDocument/2006/relationships/slide" Target="/ppt/slides/slide13.xml" Id="R70d324ea28b64c66" /><Relationship Type="http://schemas.openxmlformats.org/officeDocument/2006/relationships/notesMaster" Target="/ppt/notesMasters/notesMaster1.xml" Id="R6a033266dfe44594" /></Relationships>
</file>

<file path=ppt/notesSlides/_rels/notesSlide14.xml.rels>&#65279;<?xml version="1.0" encoding="utf-8"?><Relationships xmlns="http://schemas.openxmlformats.org/package/2006/relationships"><Relationship Type="http://schemas.openxmlformats.org/officeDocument/2006/relationships/slide" Target="/ppt/slides/slide14.xml" Id="Rea0720cafde54a4e" /><Relationship Type="http://schemas.openxmlformats.org/officeDocument/2006/relationships/notesMaster" Target="/ppt/notesMasters/notesMaster1.xml" Id="Rf32da3d2324c4635" /></Relationships>
</file>

<file path=ppt/notesSlides/_rels/notesSlide15.xml.rels>&#65279;<?xml version="1.0" encoding="utf-8"?><Relationships xmlns="http://schemas.openxmlformats.org/package/2006/relationships"><Relationship Type="http://schemas.openxmlformats.org/officeDocument/2006/relationships/slide" Target="/ppt/slides/slide15.xml" Id="Rf84c7574e80742e4" /><Relationship Type="http://schemas.openxmlformats.org/officeDocument/2006/relationships/notesMaster" Target="/ppt/notesMasters/notesMaster1.xml" Id="Rb6055a79f31d4b99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0183dfb0483147b6" /><Relationship Type="http://schemas.openxmlformats.org/officeDocument/2006/relationships/notesMaster" Target="/ppt/notesMasters/notesMaster1.xml" Id="R716979f6c8114cd3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79a2a8035f4043c7" /><Relationship Type="http://schemas.openxmlformats.org/officeDocument/2006/relationships/notesMaster" Target="/ppt/notesMasters/notesMaster1.xml" Id="R6ed401c373fc406e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2ab5a9b3a7384fa8" /><Relationship Type="http://schemas.openxmlformats.org/officeDocument/2006/relationships/notesMaster" Target="/ppt/notesMasters/notesMaster1.xml" Id="R15f644a9cfcc4e34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66d0dca2c0504c69" /><Relationship Type="http://schemas.openxmlformats.org/officeDocument/2006/relationships/notesMaster" Target="/ppt/notesMasters/notesMaster1.xml" Id="Rfc99d45a389e41f0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76cfc429e78d4e7d" /><Relationship Type="http://schemas.openxmlformats.org/officeDocument/2006/relationships/notesMaster" Target="/ppt/notesMasters/notesMaster1.xml" Id="R6475488f9d104f4e" /></Relationships>
</file>

<file path=ppt/notesSlides/_rels/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353f6ebd293c4453" /><Relationship Type="http://schemas.openxmlformats.org/officeDocument/2006/relationships/notesMaster" Target="/ppt/notesMasters/notesMaster1.xml" Id="R366cf10f73f54fc8" /></Relationships>
</file>

<file path=ppt/notesSlides/_rels/notesSlide8.xml.rels>&#65279;<?xml version="1.0" encoding="utf-8"?><Relationships xmlns="http://schemas.openxmlformats.org/package/2006/relationships"><Relationship Type="http://schemas.openxmlformats.org/officeDocument/2006/relationships/slide" Target="/ppt/slides/slide8.xml" Id="R30704e021f9a4f06" /><Relationship Type="http://schemas.openxmlformats.org/officeDocument/2006/relationships/notesMaster" Target="/ppt/notesMasters/notesMaster1.xml" Id="R017f1f40daff42b7" /></Relationships>
</file>

<file path=ppt/notesSlides/_rels/notesSlide9.xml.rels>&#65279;<?xml version="1.0" encoding="utf-8"?><Relationships xmlns="http://schemas.openxmlformats.org/package/2006/relationships"><Relationship Type="http://schemas.openxmlformats.org/officeDocument/2006/relationships/slide" Target="/ppt/slides/slide9.xml" Id="R42bb587f54a74fd5" /><Relationship Type="http://schemas.openxmlformats.org/officeDocument/2006/relationships/notesMaster" Target="/ppt/notesMasters/notesMaster1.xml" Id="R765c4c0cb7104f37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f5644e81060413f" /></Relationships>
</file>

<file path=ppt/slideLayouts/slideLayout1.xml><?xml version="1.0" encoding="utf-8"?>
<p:sldLayout xmlns:p="http://schemas.openxmlformats.org/presentationml/2006/main" type="title">
  <p:cSld name="Title Slide"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7b976b11e06a477a" /><Relationship Type="http://schemas.openxmlformats.org/officeDocument/2006/relationships/slideLayout" Target="/ppt/slideLayouts/slideLayout1.xml" Id="R20354bb8e0614505" /></Relationships>
</file>

<file path=ppt/slideMasters/slideMaster1.xml><?xml version="1.0" encoding="utf-8"?>
<p:sldMaster xmlns:p="http://schemas.openxmlformats.org/presentationml/2006/main">
  <p:cSld name="Master"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0354bb8e0614505"/>
  </p:sldLayoutIdLst>
  <p:txStyles>
    <p:titleStyle>
      <a:lvl1pPr xmlns:a="http://schemas.openxmlformats.org/drawingml/2006/main"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0a37e82c7d4824" /><Relationship Type="http://schemas.openxmlformats.org/officeDocument/2006/relationships/image" Target="/ppt/media/image.png" Id="Rb1436f5843dc4db0" /><Relationship Type="http://schemas.openxmlformats.org/officeDocument/2006/relationships/notesSlide" Target="/ppt/notesSlides/notesSlide1.xml" Id="R55b03cdc1dfc4af6" /></Relationships>
</file>

<file path=ppt/slides/_rels/slide1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5f8eb55efb4c83" /><Relationship Type="http://schemas.openxmlformats.org/officeDocument/2006/relationships/image" Target="/ppt/media/image10.png" Id="R11b734abc83e4295" /><Relationship Type="http://schemas.openxmlformats.org/officeDocument/2006/relationships/notesSlide" Target="/ppt/notesSlides/notesSlide10.xml" Id="R6113a904b5ba4a97" /></Relationships>
</file>

<file path=ppt/slides/_rels/slide1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cfc760bf384abf" /><Relationship Type="http://schemas.openxmlformats.org/officeDocument/2006/relationships/image" Target="/ppt/media/image11.png" Id="Rb2ad7be3e8c64b73" /><Relationship Type="http://schemas.openxmlformats.org/officeDocument/2006/relationships/notesSlide" Target="/ppt/notesSlides/notesSlide11.xml" Id="R4243ba4c62e44ec2" /></Relationships>
</file>

<file path=ppt/slides/_rels/slide1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fc3f521cb9460b" /><Relationship Type="http://schemas.openxmlformats.org/officeDocument/2006/relationships/image" Target="/ppt/media/image12.png" Id="R2cf0548d3cf44aef" /><Relationship Type="http://schemas.openxmlformats.org/officeDocument/2006/relationships/notesSlide" Target="/ppt/notesSlides/notesSlide12.xml" Id="R75f144e065134212" /></Relationships>
</file>

<file path=ppt/slides/_rels/slide1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1a59350810429e" /><Relationship Type="http://schemas.openxmlformats.org/officeDocument/2006/relationships/image" Target="/ppt/media/image13.png" Id="R56a45e178d824c4b" /><Relationship Type="http://schemas.openxmlformats.org/officeDocument/2006/relationships/notesSlide" Target="/ppt/notesSlides/notesSlide13.xml" Id="R90cef7b9a2504e35" /></Relationships>
</file>

<file path=ppt/slides/_rels/slide1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6dcf7eea2c4f06" /><Relationship Type="http://schemas.openxmlformats.org/officeDocument/2006/relationships/image" Target="/ppt/media/image14.png" Id="Rb644d419b1144620" /><Relationship Type="http://schemas.openxmlformats.org/officeDocument/2006/relationships/notesSlide" Target="/ppt/notesSlides/notesSlide14.xml" Id="R5899cc899d4042c6" /></Relationships>
</file>

<file path=ppt/slides/_rels/slide1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64292afa2a45d0" /><Relationship Type="http://schemas.openxmlformats.org/officeDocument/2006/relationships/image" Target="/ppt/media/image15.png" Id="Raaabc20c2fee45e1" /><Relationship Type="http://schemas.openxmlformats.org/officeDocument/2006/relationships/notesSlide" Target="/ppt/notesSlides/notesSlide15.xml" Id="Rbf25ed8e5999456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2f2a62d8b34984" /><Relationship Type="http://schemas.openxmlformats.org/officeDocument/2006/relationships/image" Target="/ppt/media/image2.png" Id="R808e8e0c722541a3" /><Relationship Type="http://schemas.openxmlformats.org/officeDocument/2006/relationships/notesSlide" Target="/ppt/notesSlides/notesSlide2.xml" Id="R94f908fad8c14e9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dfc41d4ac94e82" /><Relationship Type="http://schemas.openxmlformats.org/officeDocument/2006/relationships/image" Target="/ppt/media/image3.png" Id="R49ccf1750d3b46c5" /><Relationship Type="http://schemas.openxmlformats.org/officeDocument/2006/relationships/notesSlide" Target="/ppt/notesSlides/notesSlide3.xml" Id="R641be97d2a09420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143fa45208466f" /><Relationship Type="http://schemas.openxmlformats.org/officeDocument/2006/relationships/image" Target="/ppt/media/image4.png" Id="R509e76bdf3414a6c" /><Relationship Type="http://schemas.openxmlformats.org/officeDocument/2006/relationships/notesSlide" Target="/ppt/notesSlides/notesSlide4.xml" Id="R174712a6b74a461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68f648af674de7" /><Relationship Type="http://schemas.openxmlformats.org/officeDocument/2006/relationships/image" Target="/ppt/media/image5.png" Id="R2199a9bf7ff04871" /><Relationship Type="http://schemas.openxmlformats.org/officeDocument/2006/relationships/notesSlide" Target="/ppt/notesSlides/notesSlide5.xml" Id="Ra3544c161be1486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bfec1156e649eb" /><Relationship Type="http://schemas.openxmlformats.org/officeDocument/2006/relationships/image" Target="/ppt/media/image6.png" Id="Rad6bcca674d644e3" /><Relationship Type="http://schemas.openxmlformats.org/officeDocument/2006/relationships/notesSlide" Target="/ppt/notesSlides/notesSlide6.xml" Id="Rd35b32a4954e4aa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eae27d76184dd1" /><Relationship Type="http://schemas.openxmlformats.org/officeDocument/2006/relationships/image" Target="/ppt/media/image7.png" Id="Rce4c7cdbe7e3474f" /><Relationship Type="http://schemas.openxmlformats.org/officeDocument/2006/relationships/notesSlide" Target="/ppt/notesSlides/notesSlide7.xml" Id="R23714bba8b4346d5" /></Relationships>
</file>

<file path=ppt/slides/_rels/slide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8f81ce48024f66" /><Relationship Type="http://schemas.openxmlformats.org/officeDocument/2006/relationships/image" Target="/ppt/media/image8.png" Id="Rec28da67f3d548ed" /><Relationship Type="http://schemas.openxmlformats.org/officeDocument/2006/relationships/notesSlide" Target="/ppt/notesSlides/notesSlide8.xml" Id="Rf744d5118d874e0f" /></Relationships>
</file>

<file path=ppt/slides/_rels/slide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c11017e14d4dde" /><Relationship Type="http://schemas.openxmlformats.org/officeDocument/2006/relationships/image" Target="/ppt/media/image9.png" Id="R8ed58523e875435b" /><Relationship Type="http://schemas.openxmlformats.org/officeDocument/2006/relationships/notesSlide" Target="/ppt/notesSlides/notesSlide9.xml" Id="Re2bb34e6958342d4" /></Relationships>
</file>

<file path=ppt/slides/slide1.xml><?xml version="1.0" encoding="utf-8"?>
<p:sld xmlns:p="http://schemas.openxmlformats.org/presentationml/2006/main">
  <p:cSld>
    <p:bg>
      <p:bgPr>
        <a:solidFill xmlns:a="http://schemas.openxmlformats.org/drawingml/2006/main">
          <a:srgbClr val="708AAB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648991B6-EE6E-44A4-91F3-C15A66A0D9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524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D1B2F"/>
          </a:solidFill>
          <a:ln xmlns:a="http://schemas.openxmlformats.org/drawingml/2006/main" w="0">
            <a:solidFill>
              <a:srgbClr val="ED1B2F"/>
            </a:solidFill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623F3D82-5570-48BF-B2D7-2E0245ABD8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0" y="0"/>
            <a:ext cx="40005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5364A"/>
          </a:solidFill>
          <a:ln xmlns:a="http://schemas.openxmlformats.org/drawingml/2006/main" w="0">
            <a:solidFill>
              <a:srgbClr val="25364A"/>
            </a:solidFill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0FC9E66F-3FE8-4176-8CB2-E3D5ECC8D9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43950" y="0"/>
            <a:ext cx="0" cy="685800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667C9A"/>
            </a:solidFill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5C6A891B-9F42-43E0-B27B-BD7A6994AF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1975" y="381000"/>
            <a:ext cx="514350" cy="504825"/>
          </a:xfrm>
          <a:prstGeom xmlns:a="http://schemas.openxmlformats.org/drawingml/2006/main" prst="roundRect">
            <a:avLst>
              <a:gd name="adj" fmla="val 3774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solidFill>
              <a:srgbClr val="FFFFFF"/>
            </a:solidFill>
            <a:prstDash val="solid"/>
          </a:ln>
        </p:spPr>
      </p:sp>
      <p:pic>
        <p:nvPicPr>
          <p:cNvPr id="26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b1436f5843dc4db0"/>
          <a:stretch xmlns:a="http://schemas.openxmlformats.org/drawingml/2006/main"/>
        </p:blipFill>
        <p:spPr>
          <a:xfrm xmlns:a="http://schemas.openxmlformats.org/drawingml/2006/main">
            <a:off x="609600" y="419466"/>
            <a:ext cx="419100" cy="427892"/>
          </a:xfrm>
          <a:prstGeom xmlns:a="http://schemas.openxmlformats.org/drawingml/2006/main" prst="rect">
            <a:avLst/>
          </a:prstGeom>
        </p:spPr>
      </p:pic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75DD0F58-35D4-4194-A5E3-FFDC405D09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00150" y="457200"/>
            <a:ext cx="2095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 b="1" i="0">
                <a:solidFill>
                  <a:srgbClr val="FFFFFF"/>
                </a:solidFill>
              </a:defRPr>
            </a:pPr>
            <a:r>
              <a:rPr sz="1350" b="1" i="0">
                <a:solidFill>
                  <a:srgbClr val="FFFFFF"/>
                </a:solidFill>
              </a:rPr>
              <a:t>FACC-NY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F6A1B87D-BE58-4906-A977-D8B3F86E4C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00150" y="704850"/>
            <a:ext cx="4095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750" b="1" i="0">
                <a:solidFill>
                  <a:srgbClr val="F4EFE8"/>
                </a:solidFill>
              </a:defRPr>
            </a:pPr>
            <a:r>
              <a:rPr sz="750" b="1" i="0">
                <a:solidFill>
                  <a:srgbClr val="F4EFE8"/>
                </a:solidFill>
              </a:rPr>
              <a:t>FINNISH AMERICAN CHAMBER OF COMMERCE — NEW YORK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FE707305-4640-482B-9805-8D07B23CC3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48800" y="238125"/>
            <a:ext cx="1485900" cy="266700"/>
          </a:xfrm>
          <a:prstGeom xmlns:a="http://schemas.openxmlformats.org/drawingml/2006/main" prst="roundRect">
            <a:avLst>
              <a:gd name="adj" fmla="val 42857"/>
            </a:avLst>
          </a:prstGeom>
          <a:solidFill xmlns:a="http://schemas.openxmlformats.org/drawingml/2006/main">
            <a:srgbClr val="ED1B2F"/>
          </a:solidFill>
          <a:ln xmlns:a="http://schemas.openxmlformats.org/drawingml/2006/main" w="9525">
            <a:solidFill>
              <a:srgbClr val="ED1B2F"/>
            </a:solidFill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956E9B44-06EE-4CBA-B1C8-E8E079B4EB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48800" y="295275"/>
            <a:ext cx="14859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825" b="1" i="0">
                <a:solidFill>
                  <a:srgbClr val="FFFFFF"/>
                </a:solidFill>
              </a:defRPr>
            </a:pPr>
            <a:r>
              <a:rPr sz="825" b="1" i="0">
                <a:solidFill>
                  <a:srgbClr val="FFFFFF"/>
                </a:solidFill>
              </a:rPr>
              <a:t>DO NOT DISTRIBUTE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520D5B16-B6AA-455C-A6D9-B7597C0FB6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428750"/>
            <a:ext cx="5905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125" b="1" i="0">
                <a:solidFill>
                  <a:srgbClr val="ED1B2F"/>
                </a:solidFill>
              </a:defRPr>
            </a:pPr>
            <a:r>
              <a:rPr sz="1125" b="1" i="0">
                <a:solidFill>
                  <a:srgbClr val="ED1B2F"/>
                </a:solidFill>
              </a:rPr>
              <a:t>MEMBER U.S. TAX GUIDE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EB44FC25-1B20-447E-9B3A-0C93E2204E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847850"/>
            <a:ext cx="7048500" cy="1390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3600" b="1" i="0">
                <a:solidFill>
                  <a:srgbClr val="FFFFFF"/>
                </a:solidFill>
              </a:defRPr>
            </a:pPr>
            <a:r>
              <a:rPr sz="3600" b="1" i="0">
                <a:solidFill>
                  <a:srgbClr val="FFFFFF"/>
                </a:solidFill>
              </a:rPr>
              <a:t>U.S. tax &amp; structuring</a:t>
            </a:r>
          </a:p>
          <a:p xmlns:a="http://schemas.openxmlformats.org/drawingml/2006/main">
            <a:pPr algn="l">
              <a:defRPr sz="3600" b="1" i="0">
                <a:solidFill>
                  <a:srgbClr val="FFFFFF"/>
                </a:solidFill>
              </a:defRPr>
            </a:pPr>
            <a:r>
              <a:rPr sz="3600" b="1" i="0">
                <a:solidFill>
                  <a:srgbClr val="FFFFFF"/>
                </a:solidFill>
              </a:rPr>
              <a:t>for Finnish companies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8CA17E13-4E96-4279-AA85-D122E2BFEA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619500"/>
            <a:ext cx="6667500" cy="838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650" b="0" i="0">
                <a:solidFill>
                  <a:srgbClr val="F4EFE8"/>
                </a:solidFill>
              </a:defRPr>
            </a:pPr>
            <a:r>
              <a:rPr sz="1650" b="0" i="0">
                <a:solidFill>
                  <a:srgbClr val="F4EFE8"/>
                </a:solidFill>
              </a:rPr>
              <a:t>A practical introduction to layered taxation, economic nexus, entity choices and cross-border operating readiness.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71B5439B-9439-4470-9590-536CB41552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857750"/>
            <a:ext cx="64770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B9C4D2"/>
            </a:solidFill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F53240FC-D8A2-4B98-89DD-A8205B1A52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048250"/>
            <a:ext cx="69532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75" b="1" i="0">
                <a:solidFill>
                  <a:srgbClr val="E8EDF3"/>
                </a:solidFill>
              </a:defRPr>
            </a:pPr>
            <a:r>
              <a:rPr sz="975" b="1" i="0">
                <a:solidFill>
                  <a:srgbClr val="E8EDF3"/>
                </a:solidFill>
              </a:rPr>
              <a:t>FEDERAL  •  STATE  •  NEXUS  •  SALES TAX  •  ENTITY STRUCTURE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B41051B1-A588-4BDA-981C-B5202BF869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886450"/>
            <a:ext cx="2857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00" b="1" i="0">
                <a:solidFill>
                  <a:srgbClr val="FFFFFF"/>
                </a:solidFill>
              </a:defRPr>
            </a:pPr>
            <a:r>
              <a:rPr sz="900" b="1" i="0">
                <a:solidFill>
                  <a:srgbClr val="FFFFFF"/>
                </a:solidFill>
              </a:rPr>
              <a:t>NEW YORK  |  JULY 2026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CC8A160A-323B-43A2-AAE6-113C0D0BA5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58250" y="1428750"/>
            <a:ext cx="23812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75" b="1" i="0">
                <a:solidFill>
                  <a:srgbClr val="ED1B2F"/>
                </a:solidFill>
              </a:defRPr>
            </a:pPr>
            <a:r>
              <a:rPr sz="975" b="1" i="0">
                <a:solidFill>
                  <a:srgbClr val="ED1B2F"/>
                </a:solidFill>
              </a:rPr>
              <a:t>FOR FINNISH COMPANIES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93A146EB-C185-451A-876A-4D86547C97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58250" y="1809750"/>
            <a:ext cx="2571750" cy="838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250" b="1" i="0">
                <a:solidFill>
                  <a:srgbClr val="FFFFFF"/>
                </a:solidFill>
              </a:defRPr>
            </a:pPr>
            <a:r>
              <a:rPr sz="2250" b="1" i="0">
                <a:solidFill>
                  <a:srgbClr val="FFFFFF"/>
                </a:solidFill>
              </a:rPr>
              <a:t>Structure before</a:t>
            </a:r>
          </a:p>
          <a:p xmlns:a="http://schemas.openxmlformats.org/drawingml/2006/main">
            <a:pPr algn="l">
              <a:defRPr sz="2250" b="1" i="0">
                <a:solidFill>
                  <a:srgbClr val="FFFFFF"/>
                </a:solidFill>
              </a:defRPr>
            </a:pPr>
            <a:r>
              <a:rPr sz="2250" b="1" i="0">
                <a:solidFill>
                  <a:srgbClr val="FFFFFF"/>
                </a:solidFill>
              </a:rPr>
              <a:t>you transact.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4456D565-8E3C-49B5-BA31-CD4E0C2CAA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58250" y="2933700"/>
            <a:ext cx="2333625" cy="1143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0" i="0">
                <a:solidFill>
                  <a:srgbClr val="E8EDF3"/>
                </a:solidFill>
              </a:defRPr>
            </a:pPr>
            <a:r>
              <a:rPr sz="1275" b="0" i="0">
                <a:solidFill>
                  <a:srgbClr val="E8EDF3"/>
                </a:solidFill>
              </a:rPr>
              <a:t>Tax exposure can begin through sales, people or activity—before a company has a traditional U.S. office.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2E1EA421-4FB9-4AEC-BEBF-3220D5870D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58250" y="4476750"/>
            <a:ext cx="152400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D1B2F"/>
          </a:solidFill>
          <a:ln xmlns:a="http://schemas.openxmlformats.org/drawingml/2006/main" w="0">
            <a:solidFill>
              <a:srgbClr val="ED1B2F"/>
            </a:solidFill>
            <a:prstDash val="solid"/>
          </a:ln>
        </p:spPr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A2ED4D1A-268E-4DAA-8422-B28E20A1EE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15100"/>
            <a:ext cx="53340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750" b="1" i="0">
                <a:solidFill>
                  <a:srgbClr val="CED4DC"/>
                </a:solidFill>
              </a:defRPr>
            </a:pPr>
            <a:r>
              <a:rPr sz="750" b="1" i="0">
                <a:solidFill>
                  <a:srgbClr val="CED4DC"/>
                </a:solidFill>
              </a:rPr>
              <a:t>FACC-NY  |  U.S. TAX &amp; STRUCTURING MEMBER GUIDE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0AA8DEBF-4354-4C4B-A27C-15DCC4BDDC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0" y="6515100"/>
            <a:ext cx="4381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750" b="1" i="0">
                <a:solidFill>
                  <a:srgbClr val="CED4DC"/>
                </a:solidFill>
              </a:defRPr>
            </a:pPr>
            <a:r>
              <a:rPr sz="750" b="1" i="0">
                <a:solidFill>
                  <a:srgbClr val="CED4DC"/>
                </a:solidFill>
              </a:rPr>
              <a:t>01</a:t>
            </a:r>
          </a:p>
        </p:txBody>
      </p:sp>
    </p:spTree>
    <p:extLst>
      <p:ext uri="{BB962C8B-B14F-4D97-AF65-F5344CB8AC3E}">
        <p14:creationId xmlns:p14="http://schemas.microsoft.com/office/powerpoint/2010/main" val="318762128"/>
      </p:ext>
    </p:extLst>
  </p:cSld>
</p:sld>
</file>

<file path=ppt/slides/slide10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34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11b734abc83e4295"/>
          <a:stretch xmlns:a="http://schemas.openxmlformats.org/drawingml/2006/main"/>
        </p:blipFill>
        <p:spPr>
          <a:xfrm xmlns:a="http://schemas.openxmlformats.org/drawingml/2006/main">
            <a:off x="609600" y="249415"/>
            <a:ext cx="285750" cy="291745"/>
          </a:xfrm>
          <a:prstGeom xmlns:a="http://schemas.openxmlformats.org/drawingml/2006/main" prst="rect">
            <a:avLst/>
          </a:prstGeom>
        </p:spPr>
      </p:pic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6B1BEB64-3CFA-4031-801B-4C6A24E0D6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9650" y="304800"/>
            <a:ext cx="40957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75" b="1" i="0">
                <a:solidFill>
                  <a:srgbClr val="667C9A"/>
                </a:solidFill>
              </a:defRPr>
            </a:pPr>
            <a:r>
              <a:rPr sz="975" b="1" i="0">
                <a:solidFill>
                  <a:srgbClr val="667C9A"/>
                </a:solidFill>
              </a:rPr>
              <a:t>FACC-NY MEMBER U.S. TAX GUIDE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AFD113D6-AB19-47D0-9D8A-0FF5520973A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48800" y="238125"/>
            <a:ext cx="1485900" cy="266700"/>
          </a:xfrm>
          <a:prstGeom xmlns:a="http://schemas.openxmlformats.org/drawingml/2006/main" prst="roundRect">
            <a:avLst>
              <a:gd name="adj" fmla="val 42857"/>
            </a:avLst>
          </a:prstGeom>
          <a:solidFill xmlns:a="http://schemas.openxmlformats.org/drawingml/2006/main">
            <a:srgbClr val="FDE8EC"/>
          </a:solidFill>
          <a:ln xmlns:a="http://schemas.openxmlformats.org/drawingml/2006/main" w="9525">
            <a:solidFill>
              <a:srgbClr val="F5B8C2"/>
            </a:solidFill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73B92E7C-C794-4C66-92BB-CEF4F559D4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48800" y="295275"/>
            <a:ext cx="14859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825" b="1" i="0">
                <a:solidFill>
                  <a:srgbClr val="ED1B2F"/>
                </a:solidFill>
              </a:defRPr>
            </a:pPr>
            <a:r>
              <a:rPr sz="825" b="1" i="0">
                <a:solidFill>
                  <a:srgbClr val="ED1B2F"/>
                </a:solidFill>
              </a:rPr>
              <a:t>DO NOT DISTRIBUTE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3BAB1C61-CD61-4105-9B5A-EF862D0891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0" y="304800"/>
            <a:ext cx="4381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975" b="1" i="0">
                <a:solidFill>
                  <a:srgbClr val="8799AF"/>
                </a:solidFill>
              </a:defRPr>
            </a:pPr>
            <a:r>
              <a:rPr sz="975" b="1" i="0">
                <a:solidFill>
                  <a:srgbClr val="8799AF"/>
                </a:solidFill>
              </a:rPr>
              <a:t>10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17C2A26A-33F0-4D04-95CF-7E6AABA0D3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66750"/>
            <a:ext cx="1057275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850" b="1" i="0">
                <a:solidFill>
                  <a:srgbClr val="26245F"/>
                </a:solidFill>
              </a:defRPr>
            </a:pPr>
            <a:r>
              <a:rPr sz="2850" b="1" i="0">
                <a:solidFill>
                  <a:srgbClr val="26245F"/>
                </a:solidFill>
              </a:rPr>
              <a:t>Hiring creates tax and compliance infrastructure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FFCFAEBD-CCE5-4D75-B488-6A28DF2323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304925"/>
            <a:ext cx="109728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CED4DC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276D00AB-D3A6-4B0D-A33D-303F9749AE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466850"/>
            <a:ext cx="1057275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425" b="0" i="0">
                <a:solidFill>
                  <a:srgbClr val="667C9A"/>
                </a:solidFill>
              </a:defRPr>
            </a:pPr>
            <a:r>
              <a:rPr sz="1425" b="0" i="0">
                <a:solidFill>
                  <a:srgbClr val="667C9A"/>
                </a:solidFill>
              </a:rPr>
              <a:t>The first U.S. employee can trigger payroll, registration, benefits, insurance and state-level obligations.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110FC856-75F0-4C18-88A2-8DC23BA452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076450"/>
            <a:ext cx="4191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050" b="1" i="0">
                <a:solidFill>
                  <a:srgbClr val="ED1B2F"/>
                </a:solidFill>
              </a:defRPr>
            </a:pPr>
            <a:r>
              <a:rPr sz="1050" b="1" i="0">
                <a:solidFill>
                  <a:srgbClr val="ED1B2F"/>
                </a:solidFill>
              </a:rPr>
              <a:t>01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004D33F8-44B5-45BF-90BF-2AA0BA2A5C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00150" y="2076450"/>
            <a:ext cx="2095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1" i="0">
                <a:solidFill>
                  <a:srgbClr val="26245F"/>
                </a:solidFill>
              </a:defRPr>
            </a:pPr>
            <a:r>
              <a:rPr sz="1275" b="1" i="0">
                <a:solidFill>
                  <a:srgbClr val="26245F"/>
                </a:solidFill>
              </a:rPr>
              <a:t>WORK LOCATION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7A781648-23F0-45EA-AF2F-9F795FF7DB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24250" y="2076450"/>
            <a:ext cx="71437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0" i="0">
                <a:solidFill>
                  <a:srgbClr val="667C9A"/>
                </a:solidFill>
              </a:defRPr>
            </a:pPr>
            <a:r>
              <a:rPr sz="1275" b="0" i="0">
                <a:solidFill>
                  <a:srgbClr val="667C9A"/>
                </a:solidFill>
              </a:rPr>
              <a:t>State and local payroll obligations generally follow where work is performed.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C370AE1A-B882-44BB-B194-5E7D42248D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00150" y="2590800"/>
            <a:ext cx="96583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CED4DC"/>
            </a:solidFill>
            <a:prstDash val="solid"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B2D02BD4-0ED3-4263-910C-125F881A3C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762250"/>
            <a:ext cx="4191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050" b="1" i="0">
                <a:solidFill>
                  <a:srgbClr val="ED1B2F"/>
                </a:solidFill>
              </a:defRPr>
            </a:pPr>
            <a:r>
              <a:rPr sz="1050" b="1" i="0">
                <a:solidFill>
                  <a:srgbClr val="ED1B2F"/>
                </a:solidFill>
              </a:rPr>
              <a:t>02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83169A8E-7D82-440B-B05A-53F8ADC50A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00150" y="2762250"/>
            <a:ext cx="2095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1" i="0">
                <a:solidFill>
                  <a:srgbClr val="26245F"/>
                </a:solidFill>
              </a:defRPr>
            </a:pPr>
            <a:r>
              <a:rPr sz="1275" b="1" i="0">
                <a:solidFill>
                  <a:srgbClr val="26245F"/>
                </a:solidFill>
              </a:rPr>
              <a:t>EMPLOYEE STATUS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78DB0731-D4B1-45DD-B42E-2CCD3948C0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24250" y="2762250"/>
            <a:ext cx="71437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0" i="0">
                <a:solidFill>
                  <a:srgbClr val="667C9A"/>
                </a:solidFill>
              </a:defRPr>
            </a:pPr>
            <a:r>
              <a:rPr sz="1275" b="0" i="0">
                <a:solidFill>
                  <a:srgbClr val="667C9A"/>
                </a:solidFill>
              </a:rPr>
              <a:t>Set up withholding, employer taxes, payroll reporting and employment-law compliance.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933489A2-6440-432A-9E6C-53BA6B1132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00150" y="3276600"/>
            <a:ext cx="96583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CED4DC"/>
            </a:solidFill>
            <a:prstDash val="solid"/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DD01C284-FB8F-40A4-B2D7-97F0183CCA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448050"/>
            <a:ext cx="4191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050" b="1" i="0">
                <a:solidFill>
                  <a:srgbClr val="ED1B2F"/>
                </a:solidFill>
              </a:defRPr>
            </a:pPr>
            <a:r>
              <a:rPr sz="1050" b="1" i="0">
                <a:solidFill>
                  <a:srgbClr val="ED1B2F"/>
                </a:solidFill>
              </a:rPr>
              <a:t>03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685203A5-4D9F-47FC-9418-F88C4D4B38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00150" y="3448050"/>
            <a:ext cx="2095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1" i="0">
                <a:solidFill>
                  <a:srgbClr val="26245F"/>
                </a:solidFill>
              </a:defRPr>
            </a:pPr>
            <a:r>
              <a:rPr sz="1275" b="1" i="0">
                <a:solidFill>
                  <a:srgbClr val="26245F"/>
                </a:solidFill>
              </a:rPr>
              <a:t>CONTRACTOR STATUS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D677EEBE-67CB-4030-AE1D-2C8E97B7DD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24250" y="3448050"/>
            <a:ext cx="71437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0" i="0">
                <a:solidFill>
                  <a:srgbClr val="667C9A"/>
                </a:solidFill>
              </a:defRPr>
            </a:pPr>
            <a:r>
              <a:rPr sz="1275" b="0" i="0">
                <a:solidFill>
                  <a:srgbClr val="667C9A"/>
                </a:solidFill>
              </a:rPr>
              <a:t>A contract label does not control classification; the facts and degree of control matter.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1C9A1AA7-7450-41F5-B9F1-630F354289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00150" y="3962400"/>
            <a:ext cx="96583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CED4DC"/>
            </a:solidFill>
            <a:prstDash val="solid"/>
          </a:ln>
        </p:spPr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814032ED-EE81-4701-8789-EA29FB9B72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133850"/>
            <a:ext cx="4191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050" b="1" i="0">
                <a:solidFill>
                  <a:srgbClr val="ED1B2F"/>
                </a:solidFill>
              </a:defRPr>
            </a:pPr>
            <a:r>
              <a:rPr sz="1050" b="1" i="0">
                <a:solidFill>
                  <a:srgbClr val="ED1B2F"/>
                </a:solidFill>
              </a:rPr>
              <a:t>04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2B3F352A-926B-477D-AB88-35D9971204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00150" y="4133850"/>
            <a:ext cx="2095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1" i="0">
                <a:solidFill>
                  <a:srgbClr val="26245F"/>
                </a:solidFill>
              </a:defRPr>
            </a:pPr>
            <a:r>
              <a:rPr sz="1275" b="1" i="0">
                <a:solidFill>
                  <a:srgbClr val="26245F"/>
                </a:solidFill>
              </a:rPr>
              <a:t>REMOTE TEAM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654A701C-5D80-4B91-9D59-EDE66C514D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24250" y="4133850"/>
            <a:ext cx="71437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0" i="0">
                <a:solidFill>
                  <a:srgbClr val="667C9A"/>
                </a:solidFill>
              </a:defRPr>
            </a:pPr>
            <a:r>
              <a:rPr sz="1275" b="0" i="0">
                <a:solidFill>
                  <a:srgbClr val="667C9A"/>
                </a:solidFill>
              </a:rPr>
              <a:t>Multiple home states can create multiple registrations and filing calendars.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6139593F-DBFB-4998-9779-844184627C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00150" y="4648200"/>
            <a:ext cx="96583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CED4DC"/>
            </a:solidFill>
            <a:prstDash val="solid"/>
          </a:ln>
        </p:spPr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5A96CB2B-7F70-436E-8B88-FF0FE65A83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819650"/>
            <a:ext cx="4191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050" b="1" i="0">
                <a:solidFill>
                  <a:srgbClr val="ED1B2F"/>
                </a:solidFill>
              </a:defRPr>
            </a:pPr>
            <a:r>
              <a:rPr sz="1050" b="1" i="0">
                <a:solidFill>
                  <a:srgbClr val="ED1B2F"/>
                </a:solidFill>
              </a:rPr>
              <a:t>05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CA67C9D1-EACC-4F2B-B99D-41FF09BE0B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00150" y="4819650"/>
            <a:ext cx="2095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1" i="0">
                <a:solidFill>
                  <a:srgbClr val="26245F"/>
                </a:solidFill>
              </a:defRPr>
            </a:pPr>
            <a:r>
              <a:rPr sz="1275" b="1" i="0">
                <a:solidFill>
                  <a:srgbClr val="26245F"/>
                </a:solidFill>
              </a:rPr>
              <a:t>FINNISH TRANSFEREES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4FF32FFF-E0AD-4BDF-A0FC-FD955680E7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24250" y="4819650"/>
            <a:ext cx="71437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0" i="0">
                <a:solidFill>
                  <a:srgbClr val="667C9A"/>
                </a:solidFill>
              </a:defRPr>
            </a:pPr>
            <a:r>
              <a:rPr sz="1275" b="0" i="0">
                <a:solidFill>
                  <a:srgbClr val="667C9A"/>
                </a:solidFill>
              </a:rPr>
              <a:t>Immigration, treaty, payroll and individual-tax analysis should be coordinated.</a:t>
            </a:r>
          </a:p>
        </p:txBody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B1B49A77-9650-4AA1-A025-5C1CAECA17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638800"/>
            <a:ext cx="10972800" cy="419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EDF3"/>
          </a:solidFill>
          <a:ln xmlns:a="http://schemas.openxmlformats.org/drawingml/2006/main" w="0">
            <a:solidFill>
              <a:srgbClr val="E8EDF3"/>
            </a:solidFill>
            <a:prstDash val="solid"/>
          </a:ln>
        </p:spPr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781A0811-C7EB-427C-8604-82391BCA85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753100"/>
            <a:ext cx="109728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1350" b="1" i="0">
                <a:solidFill>
                  <a:srgbClr val="26245F"/>
                </a:solidFill>
              </a:defRPr>
            </a:pPr>
            <a:r>
              <a:rPr sz="1350" b="1" i="0">
                <a:solidFill>
                  <a:srgbClr val="26245F"/>
                </a:solidFill>
              </a:rPr>
              <a:t>Payroll should be operational before the person begins work—not reconstructed after the first pay cycle.</a:t>
            </a:r>
          </a:p>
        </p:txBody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96D59732-068D-41A0-9265-48EC52B6A2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267450"/>
            <a:ext cx="99060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675" b="0" i="1">
                <a:solidFill>
                  <a:srgbClr val="8799AF"/>
                </a:solidFill>
              </a:defRPr>
            </a:pPr>
            <a:r>
              <a:rPr sz="675" b="0" i="1">
                <a:solidFill>
                  <a:srgbClr val="8799AF"/>
                </a:solidFill>
              </a:rPr>
              <a:t>Selected sources: IRS employment taxes; SBA hiring guidance</a:t>
            </a:r>
          </a:p>
        </p:txBody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86997032-6D2F-4481-9655-D11EB33961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48425"/>
            <a:ext cx="109728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CED4DC"/>
            </a:solidFill>
            <a:prstDash val="solid"/>
          </a:ln>
        </p:spPr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21E3E3E3-0156-4F7E-888B-D9BE9CBF2D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43675"/>
            <a:ext cx="6286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750" b="1" i="0">
                <a:solidFill>
                  <a:srgbClr val="8799AF"/>
                </a:solidFill>
              </a:defRPr>
            </a:pPr>
            <a:r>
              <a:rPr sz="750" b="1" i="0">
                <a:solidFill>
                  <a:srgbClr val="8799AF"/>
                </a:solidFill>
              </a:rPr>
              <a:t>DO NOT DISTRIBUTE — GENERAL INFORMATION ONLY; NOT TAX, LEGAL OR INVESTMENT ADVICE</a:t>
            </a:r>
          </a:p>
        </p:txBody>
      </p:sp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6616EF94-3E5F-4170-8129-E6B216B066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53250" y="6543675"/>
            <a:ext cx="46291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750" b="0" i="0">
                <a:solidFill>
                  <a:srgbClr val="8799AF"/>
                </a:solidFill>
              </a:defRPr>
            </a:pPr>
            <a:r>
              <a:rPr sz="750" b="0" i="0">
                <a:solidFill>
                  <a:srgbClr val="8799AF"/>
                </a:solidFill>
              </a:rPr>
              <a:t>Finnish American Chamber of Commerce in New York</a:t>
            </a:r>
          </a:p>
        </p:txBody>
      </p:sp>
    </p:spTree>
    <p:extLst>
      <p:ext uri="{BB962C8B-B14F-4D97-AF65-F5344CB8AC3E}">
        <p14:creationId xmlns:p14="http://schemas.microsoft.com/office/powerpoint/2010/main" val="1435900334"/>
      </p:ext>
    </p:extLst>
  </p:cSld>
</p:sld>
</file>

<file path=ppt/slides/slide11.xml><?xml version="1.0" encoding="utf-8"?>
<p:sld xmlns:p="http://schemas.openxmlformats.org/presentationml/2006/main">
  <p:cSld>
    <p:bg>
      <p:bgPr>
        <a:solidFill xmlns:a="http://schemas.openxmlformats.org/drawingml/2006/main">
          <a:srgbClr val="F4EFE8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36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b2ad7be3e8c64b73"/>
          <a:stretch xmlns:a="http://schemas.openxmlformats.org/drawingml/2006/main"/>
        </p:blipFill>
        <p:spPr>
          <a:xfrm xmlns:a="http://schemas.openxmlformats.org/drawingml/2006/main">
            <a:off x="609600" y="249415"/>
            <a:ext cx="285750" cy="291745"/>
          </a:xfrm>
          <a:prstGeom xmlns:a="http://schemas.openxmlformats.org/drawingml/2006/main" prst="rect">
            <a:avLst/>
          </a:prstGeom>
        </p:spPr>
      </p:pic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2529F012-F9FD-48F8-89EA-9463EAF096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9650" y="304800"/>
            <a:ext cx="40957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75" b="1" i="0">
                <a:solidFill>
                  <a:srgbClr val="667C9A"/>
                </a:solidFill>
              </a:defRPr>
            </a:pPr>
            <a:r>
              <a:rPr sz="975" b="1" i="0">
                <a:solidFill>
                  <a:srgbClr val="667C9A"/>
                </a:solidFill>
              </a:rPr>
              <a:t>FACC-NY MEMBER U.S. TAX GUIDE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7C7C3462-2675-4910-8D72-2997A01444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48800" y="238125"/>
            <a:ext cx="1485900" cy="266700"/>
          </a:xfrm>
          <a:prstGeom xmlns:a="http://schemas.openxmlformats.org/drawingml/2006/main" prst="roundRect">
            <a:avLst>
              <a:gd name="adj" fmla="val 42857"/>
            </a:avLst>
          </a:prstGeom>
          <a:solidFill xmlns:a="http://schemas.openxmlformats.org/drawingml/2006/main">
            <a:srgbClr val="FDE8EC"/>
          </a:solidFill>
          <a:ln xmlns:a="http://schemas.openxmlformats.org/drawingml/2006/main" w="9525">
            <a:solidFill>
              <a:srgbClr val="F5B8C2"/>
            </a:solidFill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92E2E739-7049-4FBB-9E75-2D977288EA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48800" y="295275"/>
            <a:ext cx="14859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825" b="1" i="0">
                <a:solidFill>
                  <a:srgbClr val="ED1B2F"/>
                </a:solidFill>
              </a:defRPr>
            </a:pPr>
            <a:r>
              <a:rPr sz="825" b="1" i="0">
                <a:solidFill>
                  <a:srgbClr val="ED1B2F"/>
                </a:solidFill>
              </a:rPr>
              <a:t>DO NOT DISTRIBUTE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A00AE2A8-5CA9-4A5F-A97E-73E6F871A7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0" y="304800"/>
            <a:ext cx="4381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975" b="1" i="0">
                <a:solidFill>
                  <a:srgbClr val="8799AF"/>
                </a:solidFill>
              </a:defRPr>
            </a:pPr>
            <a:r>
              <a:rPr sz="975" b="1" i="0">
                <a:solidFill>
                  <a:srgbClr val="8799AF"/>
                </a:solidFill>
              </a:rPr>
              <a:t>11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330DED00-9C6A-47D1-AB59-241B18DFE7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66750"/>
            <a:ext cx="1057275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850" b="1" i="0">
                <a:solidFill>
                  <a:srgbClr val="26245F"/>
                </a:solidFill>
              </a:defRPr>
            </a:pPr>
            <a:r>
              <a:rPr sz="2850" b="1" i="0">
                <a:solidFill>
                  <a:srgbClr val="26245F"/>
                </a:solidFill>
              </a:rPr>
              <a:t>Nordic companies often discover exposure after the trigger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C0675B93-A346-48D9-AC1D-140CDDC6A4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304925"/>
            <a:ext cx="109728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CED4DC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67FF6D03-84B8-4CE1-A331-4E2F8F7177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466850"/>
            <a:ext cx="107632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425" b="0" i="0">
                <a:solidFill>
                  <a:srgbClr val="667C9A"/>
                </a:solidFill>
              </a:defRPr>
            </a:pPr>
            <a:r>
              <a:rPr sz="1425" b="0" i="0">
                <a:solidFill>
                  <a:srgbClr val="667C9A"/>
                </a:solidFill>
              </a:rPr>
              <a:t>The recurring failures are usually operational: data was not monitored, ownership was unclear or the filing process started too late.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0FA438E3-2E33-4E42-83B2-28F60D7302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038350"/>
            <a:ext cx="285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00" b="1" i="0">
                <a:solidFill>
                  <a:srgbClr val="ED1B2F"/>
                </a:solidFill>
              </a:defRPr>
            </a:pPr>
            <a:r>
              <a:rPr sz="1500" b="1" i="0">
                <a:solidFill>
                  <a:srgbClr val="ED1B2F"/>
                </a:solidFill>
              </a:rPr>
              <a:t>×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B47A986A-062B-4900-8733-4943633875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7750" y="2038350"/>
            <a:ext cx="2095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1" i="0">
                <a:solidFill>
                  <a:srgbClr val="26245F"/>
                </a:solidFill>
              </a:defRPr>
            </a:pPr>
            <a:r>
              <a:rPr sz="1200" b="1" i="0">
                <a:solidFill>
                  <a:srgbClr val="26245F"/>
                </a:solidFill>
              </a:rPr>
              <a:t>NO OFFICE = NO TAX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4FF8FBAC-8083-4B30-B172-B8C1040E0F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33750" y="2038350"/>
            <a:ext cx="47625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0" i="0">
                <a:solidFill>
                  <a:srgbClr val="667C9A"/>
                </a:solidFill>
              </a:defRPr>
            </a:pPr>
            <a:r>
              <a:rPr sz="1200" b="0" i="0">
                <a:solidFill>
                  <a:srgbClr val="667C9A"/>
                </a:solidFill>
              </a:rPr>
              <a:t>Remote sales or personnel can still create state or federal exposure.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D1CAE624-FFA4-44FB-9724-A9A7FEC056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0" y="2038350"/>
            <a:ext cx="27622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1" i="0">
                <a:solidFill>
                  <a:srgbClr val="667C9A"/>
                </a:solidFill>
              </a:defRPr>
            </a:pPr>
            <a:r>
              <a:rPr sz="1200" b="1" i="0">
                <a:solidFill>
                  <a:srgbClr val="667C9A"/>
                </a:solidFill>
              </a:rPr>
              <a:t>Track activity—not only addresses.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4361093F-1D15-448C-95E4-4F6DCC3BA1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7750" y="2590800"/>
            <a:ext cx="100965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CED4DC"/>
            </a:solidFill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B1684D16-BC24-48CC-B892-F410C6A113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762250"/>
            <a:ext cx="285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00" b="1" i="0">
                <a:solidFill>
                  <a:srgbClr val="ED1B2F"/>
                </a:solidFill>
              </a:defRPr>
            </a:pPr>
            <a:r>
              <a:rPr sz="1500" b="1" i="0">
                <a:solidFill>
                  <a:srgbClr val="ED1B2F"/>
                </a:solidFill>
              </a:rPr>
              <a:t>×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946D9775-A671-489B-937A-FDAB0D3BBC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7750" y="2762250"/>
            <a:ext cx="2095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1" i="0">
                <a:solidFill>
                  <a:srgbClr val="26245F"/>
                </a:solidFill>
              </a:defRPr>
            </a:pPr>
            <a:r>
              <a:rPr sz="1200" b="1" i="0">
                <a:solidFill>
                  <a:srgbClr val="26245F"/>
                </a:solidFill>
              </a:rPr>
              <a:t>DELAWARE SOLVES IT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B8EC363D-BE7A-4E00-A370-E0168CE652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33750" y="2762250"/>
            <a:ext cx="47625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0" i="0">
                <a:solidFill>
                  <a:srgbClr val="667C9A"/>
                </a:solidFill>
              </a:defRPr>
            </a:pPr>
            <a:r>
              <a:rPr sz="1200" b="0" i="0">
                <a:solidFill>
                  <a:srgbClr val="667C9A"/>
                </a:solidFill>
              </a:rPr>
              <a:t>Formation state does not eliminate other-state obligations.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694AFA56-A0D2-4ADA-9465-A959AA17F5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0" y="2762250"/>
            <a:ext cx="27622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1" i="0">
                <a:solidFill>
                  <a:srgbClr val="667C9A"/>
                </a:solidFill>
              </a:defRPr>
            </a:pPr>
            <a:r>
              <a:rPr sz="1200" b="1" i="0">
                <a:solidFill>
                  <a:srgbClr val="667C9A"/>
                </a:solidFill>
              </a:rPr>
              <a:t>Map where the company operates and sells.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5B2B58E6-4B39-4FF1-A19D-C3BDBFC681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7750" y="3314700"/>
            <a:ext cx="100965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CED4DC"/>
            </a:solidFill>
            <a:prstDash val="solid"/>
          </a:ln>
        </p:spPr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AC8EE61E-A8AE-4108-8DAA-38D38A72A6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486150"/>
            <a:ext cx="285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00" b="1" i="0">
                <a:solidFill>
                  <a:srgbClr val="ED1B2F"/>
                </a:solidFill>
              </a:defRPr>
            </a:pPr>
            <a:r>
              <a:rPr sz="1500" b="1" i="0">
                <a:solidFill>
                  <a:srgbClr val="ED1B2F"/>
                </a:solidFill>
              </a:rPr>
              <a:t>×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B9714C44-67FF-4437-9720-FDAC349815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7750" y="3486150"/>
            <a:ext cx="2095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1" i="0">
                <a:solidFill>
                  <a:srgbClr val="26245F"/>
                </a:solidFill>
              </a:defRPr>
            </a:pPr>
            <a:r>
              <a:rPr sz="1200" b="1" i="0">
                <a:solidFill>
                  <a:srgbClr val="26245F"/>
                </a:solidFill>
              </a:rPr>
              <a:t>SALES TAX = INCOME TAX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87A0E5E7-6504-4B59-B871-88A2D5E004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33750" y="3486150"/>
            <a:ext cx="47625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0" i="0">
                <a:solidFill>
                  <a:srgbClr val="667C9A"/>
                </a:solidFill>
              </a:defRPr>
            </a:pPr>
            <a:r>
              <a:rPr sz="1200" b="0" i="0">
                <a:solidFill>
                  <a:srgbClr val="667C9A"/>
                </a:solidFill>
              </a:rPr>
              <a:t>The taxes use different bases, nexus tests and filing processes.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0F00A124-F44D-4F83-99BF-94E72E27D5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0" y="3486150"/>
            <a:ext cx="27622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1" i="0">
                <a:solidFill>
                  <a:srgbClr val="667C9A"/>
                </a:solidFill>
              </a:defRPr>
            </a:pPr>
            <a:r>
              <a:rPr sz="1200" b="1" i="0">
                <a:solidFill>
                  <a:srgbClr val="667C9A"/>
                </a:solidFill>
              </a:rPr>
              <a:t>Maintain separate decision trees.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537C9134-B539-4FF4-BD36-D249D5D784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7750" y="4038600"/>
            <a:ext cx="100965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CED4DC"/>
            </a:solidFill>
            <a:prstDash val="solid"/>
          </a:ln>
        </p:spPr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C13F562A-7A1A-4B29-973C-AB4AF4922D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210050"/>
            <a:ext cx="285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00" b="1" i="0">
                <a:solidFill>
                  <a:srgbClr val="ED1B2F"/>
                </a:solidFill>
              </a:defRPr>
            </a:pPr>
            <a:r>
              <a:rPr sz="1500" b="1" i="0">
                <a:solidFill>
                  <a:srgbClr val="ED1B2F"/>
                </a:solidFill>
              </a:rPr>
              <a:t>×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593E09C1-4B7D-4F08-B28B-128BA98157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7750" y="4210050"/>
            <a:ext cx="2095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1" i="0">
                <a:solidFill>
                  <a:srgbClr val="26245F"/>
                </a:solidFill>
              </a:defRPr>
            </a:pPr>
            <a:r>
              <a:rPr sz="1200" b="1" i="0">
                <a:solidFill>
                  <a:srgbClr val="26245F"/>
                </a:solidFill>
              </a:rPr>
              <a:t>CONTRACTOR = SIMPLE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781AAA95-9CC2-4864-8FEF-8FC3F396B0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33750" y="4210050"/>
            <a:ext cx="47625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0" i="0">
                <a:solidFill>
                  <a:srgbClr val="667C9A"/>
                </a:solidFill>
              </a:defRPr>
            </a:pPr>
            <a:r>
              <a:rPr sz="1200" b="0" i="0">
                <a:solidFill>
                  <a:srgbClr val="667C9A"/>
                </a:solidFill>
              </a:rPr>
              <a:t>Misclassification can create payroll, tax and employment risk.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5DC36DF7-60B3-4817-AC06-1847DE3CB5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0" y="4210050"/>
            <a:ext cx="27622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1" i="0">
                <a:solidFill>
                  <a:srgbClr val="667C9A"/>
                </a:solidFill>
              </a:defRPr>
            </a:pPr>
            <a:r>
              <a:rPr sz="1200" b="1" i="0">
                <a:solidFill>
                  <a:srgbClr val="667C9A"/>
                </a:solidFill>
              </a:rPr>
              <a:t>Review facts before onboarding.</a:t>
            </a:r>
          </a:p>
        </p:txBody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B13ABC65-2269-4F19-8AA2-0A663778B4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7750" y="4762500"/>
            <a:ext cx="100965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CED4DC"/>
            </a:solidFill>
            <a:prstDash val="solid"/>
          </a:ln>
        </p:spPr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372AC07E-78C1-478F-A040-EC0FBB20E8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933950"/>
            <a:ext cx="285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00" b="1" i="0">
                <a:solidFill>
                  <a:srgbClr val="ED1B2F"/>
                </a:solidFill>
              </a:defRPr>
            </a:pPr>
            <a:r>
              <a:rPr sz="1500" b="1" i="0">
                <a:solidFill>
                  <a:srgbClr val="ED1B2F"/>
                </a:solidFill>
              </a:rPr>
              <a:t>×</a:t>
            </a:r>
          </a:p>
        </p:txBody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F01E3A45-83BC-4C4C-91E2-38B7432A22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7750" y="4933950"/>
            <a:ext cx="2095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1" i="0">
                <a:solidFill>
                  <a:srgbClr val="26245F"/>
                </a:solidFill>
              </a:defRPr>
            </a:pPr>
            <a:r>
              <a:rPr sz="1200" b="1" i="0">
                <a:solidFill>
                  <a:srgbClr val="26245F"/>
                </a:solidFill>
              </a:rPr>
              <a:t>TREATY = NO FILING</a:t>
            </a:r>
          </a:p>
        </p:txBody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473F9553-C3FC-4A6F-A21D-BCE727860E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33750" y="4933950"/>
            <a:ext cx="47625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0" i="0">
                <a:solidFill>
                  <a:srgbClr val="667C9A"/>
                </a:solidFill>
              </a:defRPr>
            </a:pPr>
            <a:r>
              <a:rPr sz="1200" b="0" i="0">
                <a:solidFill>
                  <a:srgbClr val="667C9A"/>
                </a:solidFill>
              </a:rPr>
              <a:t>A protective filing or disclosure may still be advisable or required.</a:t>
            </a:r>
          </a:p>
        </p:txBody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751100E5-7EFB-404B-A524-7A64EBBC4E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0" y="4933950"/>
            <a:ext cx="27622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1" i="0">
                <a:solidFill>
                  <a:srgbClr val="667C9A"/>
                </a:solidFill>
              </a:defRPr>
            </a:pPr>
            <a:r>
              <a:rPr sz="1200" b="1" i="0">
                <a:solidFill>
                  <a:srgbClr val="667C9A"/>
                </a:solidFill>
              </a:rPr>
              <a:t>Document the treaty position with counsel.</a:t>
            </a:r>
          </a:p>
        </p:txBody>
      </p:sp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41C5D660-73BC-4E30-AEF6-7FA4E37B52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48425"/>
            <a:ext cx="109728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CED4DC"/>
            </a:solidFill>
            <a:prstDash val="solid"/>
          </a:ln>
        </p:spPr>
      </p:sp>
      <p:sp>
        <p:nvSpPr>
          <p:cNvPr id="34" name="">
            <a:extLst xmlns:a="http://schemas.openxmlformats.org/drawingml/2006/main">
              <a:ext uri="{FF2B5EF4-FFF2-40B4-BE49-F238E27FC236}">
                <a16:creationId xmlns:a16="http://schemas.microsoft.com/office/drawing/2014/main" id="{FF7E36FE-442A-476B-AEF3-2529F5A0BC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43675"/>
            <a:ext cx="6286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750" b="1" i="0">
                <a:solidFill>
                  <a:srgbClr val="8799AF"/>
                </a:solidFill>
              </a:defRPr>
            </a:pPr>
            <a:r>
              <a:rPr sz="750" b="1" i="0">
                <a:solidFill>
                  <a:srgbClr val="8799AF"/>
                </a:solidFill>
              </a:rPr>
              <a:t>DO NOT DISTRIBUTE — GENERAL INFORMATION ONLY; NOT TAX, LEGAL OR INVESTMENT ADVICE</a:t>
            </a:r>
          </a:p>
        </p:txBody>
      </p:sp>
      <p:sp>
        <p:nvSpPr>
          <p:cNvPr id="35" name="">
            <a:extLst xmlns:a="http://schemas.openxmlformats.org/drawingml/2006/main">
              <a:ext uri="{FF2B5EF4-FFF2-40B4-BE49-F238E27FC236}">
                <a16:creationId xmlns:a16="http://schemas.microsoft.com/office/drawing/2014/main" id="{8E310C41-B1AC-48D3-9B61-51084EBA89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53250" y="6543675"/>
            <a:ext cx="46291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750" b="0" i="0">
                <a:solidFill>
                  <a:srgbClr val="8799AF"/>
                </a:solidFill>
              </a:defRPr>
            </a:pPr>
            <a:r>
              <a:rPr sz="750" b="0" i="0">
                <a:solidFill>
                  <a:srgbClr val="8799AF"/>
                </a:solidFill>
              </a:rPr>
              <a:t>Finnish American Chamber of Commerce in New York</a:t>
            </a:r>
          </a:p>
        </p:txBody>
      </p:sp>
    </p:spTree>
    <p:extLst>
      <p:ext uri="{BB962C8B-B14F-4D97-AF65-F5344CB8AC3E}">
        <p14:creationId xmlns:p14="http://schemas.microsoft.com/office/powerpoint/2010/main" val="1066003814"/>
      </p:ext>
    </p:extLst>
  </p:cSld>
</p:sld>
</file>

<file path=ppt/slides/slide12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40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2cf0548d3cf44aef"/>
          <a:stretch xmlns:a="http://schemas.openxmlformats.org/drawingml/2006/main"/>
        </p:blipFill>
        <p:spPr>
          <a:xfrm xmlns:a="http://schemas.openxmlformats.org/drawingml/2006/main">
            <a:off x="609600" y="249415"/>
            <a:ext cx="285750" cy="291745"/>
          </a:xfrm>
          <a:prstGeom xmlns:a="http://schemas.openxmlformats.org/drawingml/2006/main" prst="rect">
            <a:avLst/>
          </a:prstGeom>
        </p:spPr>
      </p:pic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C32FBBFF-86DA-40E3-9C4D-B32A322002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9650" y="304800"/>
            <a:ext cx="40957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75" b="1" i="0">
                <a:solidFill>
                  <a:srgbClr val="667C9A"/>
                </a:solidFill>
              </a:defRPr>
            </a:pPr>
            <a:r>
              <a:rPr sz="975" b="1" i="0">
                <a:solidFill>
                  <a:srgbClr val="667C9A"/>
                </a:solidFill>
              </a:rPr>
              <a:t>FACC-NY MEMBER U.S. TAX GUIDE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0989E6CB-56A1-4293-B48C-74BE40FC19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48800" y="238125"/>
            <a:ext cx="1485900" cy="266700"/>
          </a:xfrm>
          <a:prstGeom xmlns:a="http://schemas.openxmlformats.org/drawingml/2006/main" prst="roundRect">
            <a:avLst>
              <a:gd name="adj" fmla="val 42857"/>
            </a:avLst>
          </a:prstGeom>
          <a:solidFill xmlns:a="http://schemas.openxmlformats.org/drawingml/2006/main">
            <a:srgbClr val="FDE8EC"/>
          </a:solidFill>
          <a:ln xmlns:a="http://schemas.openxmlformats.org/drawingml/2006/main" w="9525">
            <a:solidFill>
              <a:srgbClr val="F5B8C2"/>
            </a:solidFill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A46E516F-C5AA-4B6C-AD45-3628AB721F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48800" y="295275"/>
            <a:ext cx="14859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825" b="1" i="0">
                <a:solidFill>
                  <a:srgbClr val="ED1B2F"/>
                </a:solidFill>
              </a:defRPr>
            </a:pPr>
            <a:r>
              <a:rPr sz="825" b="1" i="0">
                <a:solidFill>
                  <a:srgbClr val="ED1B2F"/>
                </a:solidFill>
              </a:rPr>
              <a:t>DO NOT DISTRIBUTE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0DEF11D5-2A69-4998-85A0-A2EE85180C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0" y="304800"/>
            <a:ext cx="4381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975" b="1" i="0">
                <a:solidFill>
                  <a:srgbClr val="8799AF"/>
                </a:solidFill>
              </a:defRPr>
            </a:pPr>
            <a:r>
              <a:rPr sz="975" b="1" i="0">
                <a:solidFill>
                  <a:srgbClr val="8799AF"/>
                </a:solidFill>
              </a:rPr>
              <a:t>12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D5001E4B-5B11-4DAC-8A35-22DBA8DE81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66750"/>
            <a:ext cx="1057275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850" b="1" i="0">
                <a:solidFill>
                  <a:srgbClr val="26245F"/>
                </a:solidFill>
              </a:defRPr>
            </a:pPr>
            <a:r>
              <a:rPr sz="2850" b="1" i="0">
                <a:solidFill>
                  <a:srgbClr val="26245F"/>
                </a:solidFill>
              </a:rPr>
              <a:t>Tax readiness should follow a controlled sequence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401CDD5D-B8C5-4C1C-8581-4FD8A7F36B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304925"/>
            <a:ext cx="109728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CED4DC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73091AA6-46FD-4812-B57C-B418DD0208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466850"/>
            <a:ext cx="103822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425" b="0" i="0">
                <a:solidFill>
                  <a:srgbClr val="667C9A"/>
                </a:solidFill>
              </a:defRPr>
            </a:pPr>
            <a:r>
              <a:rPr sz="1425" b="0" i="0">
                <a:solidFill>
                  <a:srgbClr val="667C9A"/>
                </a:solidFill>
              </a:rPr>
              <a:t>The work can overlap, but the exposure map should be defined before transactions scale.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FB746E70-1D43-4E88-86A4-431C011A7D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190750"/>
            <a:ext cx="1924050" cy="2724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4EFE8"/>
          </a:solidFill>
          <a:ln xmlns:a="http://schemas.openxmlformats.org/drawingml/2006/main" w="9525">
            <a:solidFill>
              <a:srgbClr val="CED4DC"/>
            </a:solidFill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02B49E99-BB1F-44EB-917D-A3957DEF47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2381250"/>
            <a:ext cx="476250" cy="2190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1" i="0">
                <a:solidFill>
                  <a:srgbClr val="667C9A"/>
                </a:solidFill>
              </a:defRPr>
            </a:pPr>
            <a:r>
              <a:rPr sz="1200" b="1" i="0">
                <a:solidFill>
                  <a:srgbClr val="667C9A"/>
                </a:solidFill>
              </a:rPr>
              <a:t>01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D8156882-876C-4583-88C3-0727353835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2781300"/>
            <a:ext cx="1524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1" i="0">
                <a:solidFill>
                  <a:srgbClr val="26245F"/>
                </a:solidFill>
              </a:defRPr>
            </a:pPr>
            <a:r>
              <a:rPr sz="1275" b="1" i="0">
                <a:solidFill>
                  <a:srgbClr val="26245F"/>
                </a:solidFill>
              </a:rPr>
              <a:t>MAP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2AD9D4A1-1303-457A-8362-E97D11CA81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3276600"/>
            <a:ext cx="15811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CED4DC"/>
            </a:solidFill>
            <a:prstDash val="solid"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92F46F93-0A1A-4911-B651-71FC37A10C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3562350"/>
            <a:ext cx="1581150" cy="1066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0" i="0">
                <a:solidFill>
                  <a:srgbClr val="667C9A"/>
                </a:solidFill>
              </a:defRPr>
            </a:pPr>
            <a:r>
              <a:rPr sz="1200" b="0" i="0">
                <a:solidFill>
                  <a:srgbClr val="667C9A"/>
                </a:solidFill>
              </a:rPr>
              <a:t>Customers</a:t>
            </a:r>
          </a:p>
          <a:p xmlns:a="http://schemas.openxmlformats.org/drawingml/2006/main">
            <a:pPr algn="l">
              <a:defRPr sz="1200" b="0" i="0">
                <a:solidFill>
                  <a:srgbClr val="667C9A"/>
                </a:solidFill>
              </a:defRPr>
            </a:pPr>
            <a:r>
              <a:rPr sz="1200" b="0" i="0">
                <a:solidFill>
                  <a:srgbClr val="667C9A"/>
                </a:solidFill>
              </a:rPr>
              <a:t>People</a:t>
            </a:r>
          </a:p>
          <a:p xmlns:a="http://schemas.openxmlformats.org/drawingml/2006/main">
            <a:pPr algn="l">
              <a:defRPr sz="1200" b="0" i="0">
                <a:solidFill>
                  <a:srgbClr val="667C9A"/>
                </a:solidFill>
              </a:defRPr>
            </a:pPr>
            <a:r>
              <a:rPr sz="1200" b="0" i="0">
                <a:solidFill>
                  <a:srgbClr val="667C9A"/>
                </a:solidFill>
              </a:rPr>
              <a:t>Products</a:t>
            </a:r>
          </a:p>
          <a:p xmlns:a="http://schemas.openxmlformats.org/drawingml/2006/main">
            <a:pPr algn="l">
              <a:defRPr sz="1200" b="0" i="0">
                <a:solidFill>
                  <a:srgbClr val="667C9A"/>
                </a:solidFill>
              </a:defRPr>
            </a:pPr>
            <a:r>
              <a:rPr sz="1200" b="0" i="0">
                <a:solidFill>
                  <a:srgbClr val="667C9A"/>
                </a:solidFill>
              </a:rPr>
              <a:t>Cash flows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7B157B7A-831A-445C-9478-64915F885A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00350" y="2190750"/>
            <a:ext cx="1924050" cy="2724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4EFE8"/>
          </a:solidFill>
          <a:ln xmlns:a="http://schemas.openxmlformats.org/drawingml/2006/main" w="9525">
            <a:solidFill>
              <a:srgbClr val="CED4DC"/>
            </a:solidFill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D8AF2A97-3D28-4000-922F-73D6D0029C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71800" y="2381250"/>
            <a:ext cx="476250" cy="2190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1" i="0">
                <a:solidFill>
                  <a:srgbClr val="667C9A"/>
                </a:solidFill>
              </a:defRPr>
            </a:pPr>
            <a:r>
              <a:rPr sz="1200" b="1" i="0">
                <a:solidFill>
                  <a:srgbClr val="667C9A"/>
                </a:solidFill>
              </a:rPr>
              <a:t>02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C92B7C2D-D0CD-445E-A76E-3934778CCE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71800" y="2781300"/>
            <a:ext cx="1524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1" i="0">
                <a:solidFill>
                  <a:srgbClr val="26245F"/>
                </a:solidFill>
              </a:defRPr>
            </a:pPr>
            <a:r>
              <a:rPr sz="1275" b="1" i="0">
                <a:solidFill>
                  <a:srgbClr val="26245F"/>
                </a:solidFill>
              </a:rPr>
              <a:t>MODEL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C45D5244-DB84-4E6E-B7B1-2C038B9A48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71800" y="3276600"/>
            <a:ext cx="15811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CED4DC"/>
            </a:solidFill>
            <a:prstDash val="solid"/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36D6814D-DD98-4CFE-8493-D353BD0354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71800" y="3562350"/>
            <a:ext cx="1581150" cy="1066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0" i="0">
                <a:solidFill>
                  <a:srgbClr val="667C9A"/>
                </a:solidFill>
              </a:defRPr>
            </a:pPr>
            <a:r>
              <a:rPr sz="1200" b="0" i="0">
                <a:solidFill>
                  <a:srgbClr val="667C9A"/>
                </a:solidFill>
              </a:rPr>
              <a:t>Entity routes</a:t>
            </a:r>
          </a:p>
          <a:p xmlns:a="http://schemas.openxmlformats.org/drawingml/2006/main">
            <a:pPr algn="l">
              <a:defRPr sz="1200" b="0" i="0">
                <a:solidFill>
                  <a:srgbClr val="667C9A"/>
                </a:solidFill>
              </a:defRPr>
            </a:pPr>
            <a:r>
              <a:rPr sz="1200" b="0" i="0">
                <a:solidFill>
                  <a:srgbClr val="667C9A"/>
                </a:solidFill>
              </a:rPr>
              <a:t>Treaty position</a:t>
            </a:r>
          </a:p>
          <a:p xmlns:a="http://schemas.openxmlformats.org/drawingml/2006/main">
            <a:pPr algn="l">
              <a:defRPr sz="1200" b="0" i="0">
                <a:solidFill>
                  <a:srgbClr val="667C9A"/>
                </a:solidFill>
              </a:defRPr>
            </a:pPr>
            <a:r>
              <a:rPr sz="1200" b="0" i="0">
                <a:solidFill>
                  <a:srgbClr val="667C9A"/>
                </a:solidFill>
              </a:rPr>
              <a:t>State exposure</a:t>
            </a:r>
          </a:p>
          <a:p xmlns:a="http://schemas.openxmlformats.org/drawingml/2006/main">
            <a:pPr algn="l">
              <a:defRPr sz="1200" b="0" i="0">
                <a:solidFill>
                  <a:srgbClr val="667C9A"/>
                </a:solidFill>
              </a:defRPr>
            </a:pPr>
            <a:r>
              <a:rPr sz="1200" b="0" i="0">
                <a:solidFill>
                  <a:srgbClr val="667C9A"/>
                </a:solidFill>
              </a:rPr>
              <a:t>Intercompany flows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3340ED7C-3F78-4AA6-B9EF-870DB8C127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91100" y="2190750"/>
            <a:ext cx="1924050" cy="2724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4EFE8"/>
          </a:solidFill>
          <a:ln xmlns:a="http://schemas.openxmlformats.org/drawingml/2006/main" w="9525">
            <a:solidFill>
              <a:srgbClr val="CED4DC"/>
            </a:solidFill>
            <a:prstDash val="solid"/>
          </a:ln>
        </p:spPr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75DC479A-22D8-4593-AC7B-F959861A58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62550" y="2381250"/>
            <a:ext cx="476250" cy="2190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1" i="0">
                <a:solidFill>
                  <a:srgbClr val="667C9A"/>
                </a:solidFill>
              </a:defRPr>
            </a:pPr>
            <a:r>
              <a:rPr sz="1200" b="1" i="0">
                <a:solidFill>
                  <a:srgbClr val="667C9A"/>
                </a:solidFill>
              </a:rPr>
              <a:t>03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4263E023-5DFD-4BCF-9D82-B921FF8C6C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62550" y="2781300"/>
            <a:ext cx="1524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1" i="0">
                <a:solidFill>
                  <a:srgbClr val="26245F"/>
                </a:solidFill>
              </a:defRPr>
            </a:pPr>
            <a:r>
              <a:rPr sz="1275" b="1" i="0">
                <a:solidFill>
                  <a:srgbClr val="26245F"/>
                </a:solidFill>
              </a:rPr>
              <a:t>REGISTER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7AD7C80B-B21C-4FA5-91C1-342C772D15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62550" y="3276600"/>
            <a:ext cx="15811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CED4DC"/>
            </a:solidFill>
            <a:prstDash val="solid"/>
          </a:ln>
        </p:spPr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3963D3EF-6961-4BDD-95CC-04882228CC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62550" y="3562350"/>
            <a:ext cx="1581150" cy="1066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0" i="0">
                <a:solidFill>
                  <a:srgbClr val="667C9A"/>
                </a:solidFill>
              </a:defRPr>
            </a:pPr>
            <a:r>
              <a:rPr sz="1200" b="0" i="0">
                <a:solidFill>
                  <a:srgbClr val="667C9A"/>
                </a:solidFill>
              </a:rPr>
              <a:t>Federal IDs</a:t>
            </a:r>
          </a:p>
          <a:p xmlns:a="http://schemas.openxmlformats.org/drawingml/2006/main">
            <a:pPr algn="l">
              <a:defRPr sz="1200" b="0" i="0">
                <a:solidFill>
                  <a:srgbClr val="667C9A"/>
                </a:solidFill>
              </a:defRPr>
            </a:pPr>
            <a:r>
              <a:rPr sz="1200" b="0" i="0">
                <a:solidFill>
                  <a:srgbClr val="667C9A"/>
                </a:solidFill>
              </a:rPr>
              <a:t>State accounts</a:t>
            </a:r>
          </a:p>
          <a:p xmlns:a="http://schemas.openxmlformats.org/drawingml/2006/main">
            <a:pPr algn="l">
              <a:defRPr sz="1200" b="0" i="0">
                <a:solidFill>
                  <a:srgbClr val="667C9A"/>
                </a:solidFill>
              </a:defRPr>
            </a:pPr>
            <a:r>
              <a:rPr sz="1200" b="0" i="0">
                <a:solidFill>
                  <a:srgbClr val="667C9A"/>
                </a:solidFill>
              </a:rPr>
              <a:t>Sales tax permits</a:t>
            </a:r>
          </a:p>
          <a:p xmlns:a="http://schemas.openxmlformats.org/drawingml/2006/main">
            <a:pPr algn="l">
              <a:defRPr sz="1200" b="0" i="0">
                <a:solidFill>
                  <a:srgbClr val="667C9A"/>
                </a:solidFill>
              </a:defRPr>
            </a:pPr>
            <a:r>
              <a:rPr sz="1200" b="0" i="0">
                <a:solidFill>
                  <a:srgbClr val="667C9A"/>
                </a:solidFill>
              </a:rPr>
              <a:t>Payroll setup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52D6397D-20F0-48A8-9A5B-4F7B876331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81850" y="2190750"/>
            <a:ext cx="1924050" cy="2724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4EFE8"/>
          </a:solidFill>
          <a:ln xmlns:a="http://schemas.openxmlformats.org/drawingml/2006/main" w="9525">
            <a:solidFill>
              <a:srgbClr val="CED4DC"/>
            </a:solidFill>
            <a:prstDash val="solid"/>
          </a:ln>
        </p:spPr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BBA5DF97-C9F4-46B2-9CA2-FA7F8FA027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53300" y="2381250"/>
            <a:ext cx="476250" cy="2190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1" i="0">
                <a:solidFill>
                  <a:srgbClr val="667C9A"/>
                </a:solidFill>
              </a:defRPr>
            </a:pPr>
            <a:r>
              <a:rPr sz="1200" b="1" i="0">
                <a:solidFill>
                  <a:srgbClr val="667C9A"/>
                </a:solidFill>
              </a:rPr>
              <a:t>04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0A98E44F-D762-47F2-806E-245C31E7D2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53300" y="2781300"/>
            <a:ext cx="1524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1" i="0">
                <a:solidFill>
                  <a:srgbClr val="26245F"/>
                </a:solidFill>
              </a:defRPr>
            </a:pPr>
            <a:r>
              <a:rPr sz="1275" b="1" i="0">
                <a:solidFill>
                  <a:srgbClr val="26245F"/>
                </a:solidFill>
              </a:rPr>
              <a:t>OPERATE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7D1F6680-10FF-49A5-AF5D-50FB340901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53300" y="3276600"/>
            <a:ext cx="15811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CED4DC"/>
            </a:solidFill>
            <a:prstDash val="solid"/>
          </a:ln>
        </p:spPr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BE48F483-CA52-47D6-B873-AEBBD5A900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53300" y="3562350"/>
            <a:ext cx="1581150" cy="1066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0" i="0">
                <a:solidFill>
                  <a:srgbClr val="667C9A"/>
                </a:solidFill>
              </a:defRPr>
            </a:pPr>
            <a:r>
              <a:rPr sz="1200" b="0" i="0">
                <a:solidFill>
                  <a:srgbClr val="667C9A"/>
                </a:solidFill>
              </a:rPr>
              <a:t>Invoices</a:t>
            </a:r>
          </a:p>
          <a:p xmlns:a="http://schemas.openxmlformats.org/drawingml/2006/main">
            <a:pPr algn="l">
              <a:defRPr sz="1200" b="0" i="0">
                <a:solidFill>
                  <a:srgbClr val="667C9A"/>
                </a:solidFill>
              </a:defRPr>
            </a:pPr>
            <a:r>
              <a:rPr sz="1200" b="0" i="0">
                <a:solidFill>
                  <a:srgbClr val="667C9A"/>
                </a:solidFill>
              </a:rPr>
              <a:t>Withholding</a:t>
            </a:r>
          </a:p>
          <a:p xmlns:a="http://schemas.openxmlformats.org/drawingml/2006/main">
            <a:pPr algn="l">
              <a:defRPr sz="1200" b="0" i="0">
                <a:solidFill>
                  <a:srgbClr val="667C9A"/>
                </a:solidFill>
              </a:defRPr>
            </a:pPr>
            <a:r>
              <a:rPr sz="1200" b="0" i="0">
                <a:solidFill>
                  <a:srgbClr val="667C9A"/>
                </a:solidFill>
              </a:rPr>
              <a:t>Returns</a:t>
            </a:r>
          </a:p>
          <a:p xmlns:a="http://schemas.openxmlformats.org/drawingml/2006/main">
            <a:pPr algn="l">
              <a:defRPr sz="1200" b="0" i="0">
                <a:solidFill>
                  <a:srgbClr val="667C9A"/>
                </a:solidFill>
              </a:defRPr>
            </a:pPr>
            <a:r>
              <a:rPr sz="1200" b="0" i="0">
                <a:solidFill>
                  <a:srgbClr val="667C9A"/>
                </a:solidFill>
              </a:rPr>
              <a:t>Documentation</a:t>
            </a:r>
          </a:p>
        </p:txBody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8B8D0A54-6246-4740-B01F-0267F38061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72600" y="2190750"/>
            <a:ext cx="1924050" cy="2724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6245F"/>
          </a:solidFill>
          <a:ln xmlns:a="http://schemas.openxmlformats.org/drawingml/2006/main" w="9525">
            <a:solidFill>
              <a:srgbClr val="26245F"/>
            </a:solidFill>
            <a:prstDash val="solid"/>
          </a:ln>
        </p:spPr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D88CC450-8820-46F2-ADA4-D4A643865F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44050" y="2381250"/>
            <a:ext cx="476250" cy="2190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1" i="0">
                <a:solidFill>
                  <a:srgbClr val="ED1B2F"/>
                </a:solidFill>
              </a:defRPr>
            </a:pPr>
            <a:r>
              <a:rPr sz="1200" b="1" i="0">
                <a:solidFill>
                  <a:srgbClr val="ED1B2F"/>
                </a:solidFill>
              </a:rPr>
              <a:t>05</a:t>
            </a:r>
          </a:p>
        </p:txBody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AA3E3F14-26B2-45BD-9FC2-F9734BEF3E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44050" y="2781300"/>
            <a:ext cx="1524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1" i="0">
                <a:solidFill>
                  <a:srgbClr val="FFFFFF"/>
                </a:solidFill>
              </a:defRPr>
            </a:pPr>
            <a:r>
              <a:rPr sz="1275" b="1" i="0">
                <a:solidFill>
                  <a:srgbClr val="FFFFFF"/>
                </a:solidFill>
              </a:rPr>
              <a:t>MONITOR</a:t>
            </a:r>
          </a:p>
        </p:txBody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82256C59-3F2C-4A20-A853-77936951D7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44050" y="3276600"/>
            <a:ext cx="15811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667C9A"/>
            </a:solidFill>
            <a:prstDash val="solid"/>
          </a:ln>
        </p:spPr>
      </p:sp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CAF11B68-A2E2-46FF-A95D-3A58B63162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44050" y="3562350"/>
            <a:ext cx="1581150" cy="1066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0" i="0">
                <a:solidFill>
                  <a:srgbClr val="FFFFFF"/>
                </a:solidFill>
              </a:defRPr>
            </a:pPr>
            <a:r>
              <a:rPr sz="1200" b="0" i="0">
                <a:solidFill>
                  <a:srgbClr val="FFFFFF"/>
                </a:solidFill>
              </a:rPr>
              <a:t>Nexus thresholds</a:t>
            </a:r>
          </a:p>
          <a:p xmlns:a="http://schemas.openxmlformats.org/drawingml/2006/main">
            <a:pPr algn="l">
              <a:defRPr sz="1200" b="0" i="0">
                <a:solidFill>
                  <a:srgbClr val="FFFFFF"/>
                </a:solidFill>
              </a:defRPr>
            </a:pPr>
            <a:r>
              <a:rPr sz="1200" b="0" i="0">
                <a:solidFill>
                  <a:srgbClr val="FFFFFF"/>
                </a:solidFill>
              </a:rPr>
              <a:t>New states</a:t>
            </a:r>
          </a:p>
          <a:p xmlns:a="http://schemas.openxmlformats.org/drawingml/2006/main">
            <a:pPr algn="l">
              <a:defRPr sz="1200" b="0" i="0">
                <a:solidFill>
                  <a:srgbClr val="FFFFFF"/>
                </a:solidFill>
              </a:defRPr>
            </a:pPr>
            <a:r>
              <a:rPr sz="1200" b="0" i="0">
                <a:solidFill>
                  <a:srgbClr val="FFFFFF"/>
                </a:solidFill>
              </a:rPr>
              <a:t>Hiring changes</a:t>
            </a:r>
          </a:p>
          <a:p xmlns:a="http://schemas.openxmlformats.org/drawingml/2006/main">
            <a:pPr algn="l">
              <a:defRPr sz="1200" b="0" i="0">
                <a:solidFill>
                  <a:srgbClr val="FFFFFF"/>
                </a:solidFill>
              </a:defRPr>
            </a:pPr>
            <a:r>
              <a:rPr sz="1200" b="0" i="0">
                <a:solidFill>
                  <a:srgbClr val="FFFFFF"/>
                </a:solidFill>
              </a:rPr>
              <a:t>Filing calendar</a:t>
            </a:r>
          </a:p>
        </p:txBody>
      </p:sp>
      <p:sp>
        <p:nvSpPr>
          <p:cNvPr id="34" name="">
            <a:extLst xmlns:a="http://schemas.openxmlformats.org/drawingml/2006/main">
              <a:ext uri="{FF2B5EF4-FFF2-40B4-BE49-F238E27FC236}">
                <a16:creationId xmlns:a16="http://schemas.microsoft.com/office/drawing/2014/main" id="{AA39A9E0-4453-4964-9CA3-14A4288AA3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257800"/>
            <a:ext cx="10687050" cy="5143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DF3EC"/>
          </a:solidFill>
          <a:ln xmlns:a="http://schemas.openxmlformats.org/drawingml/2006/main" w="0">
            <a:solidFill>
              <a:srgbClr val="DDF3EC"/>
            </a:solidFill>
            <a:prstDash val="solid"/>
          </a:ln>
        </p:spPr>
      </p:sp>
      <p:sp>
        <p:nvSpPr>
          <p:cNvPr id="35" name="">
            <a:extLst xmlns:a="http://schemas.openxmlformats.org/drawingml/2006/main">
              <a:ext uri="{FF2B5EF4-FFF2-40B4-BE49-F238E27FC236}">
                <a16:creationId xmlns:a16="http://schemas.microsoft.com/office/drawing/2014/main" id="{2D63C97F-1A9D-4A3E-AB73-EB02CF51B9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5419725"/>
            <a:ext cx="12382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75" b="1" i="0">
                <a:solidFill>
                  <a:srgbClr val="138A72"/>
                </a:solidFill>
              </a:defRPr>
            </a:pPr>
            <a:r>
              <a:rPr sz="975" b="1" i="0">
                <a:solidFill>
                  <a:srgbClr val="138A72"/>
                </a:solidFill>
              </a:rPr>
              <a:t>CONTROL POINT</a:t>
            </a:r>
          </a:p>
        </p:txBody>
      </p:sp>
      <p:sp>
        <p:nvSpPr>
          <p:cNvPr id="36" name="">
            <a:extLst xmlns:a="http://schemas.openxmlformats.org/drawingml/2006/main">
              <a:ext uri="{FF2B5EF4-FFF2-40B4-BE49-F238E27FC236}">
                <a16:creationId xmlns:a16="http://schemas.microsoft.com/office/drawing/2014/main" id="{43531139-A35D-4228-B20A-85F2EBDB88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171700" y="5381625"/>
            <a:ext cx="86677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425" b="1" i="0">
                <a:solidFill>
                  <a:srgbClr val="26245F"/>
                </a:solidFill>
              </a:defRPr>
            </a:pPr>
            <a:r>
              <a:rPr sz="1425" b="1" i="0">
                <a:solidFill>
                  <a:srgbClr val="26245F"/>
                </a:solidFill>
              </a:rPr>
              <a:t>Assign an owner, advisor and due date to every federal, state and local filing obligation.</a:t>
            </a:r>
          </a:p>
        </p:txBody>
      </p:sp>
      <p:sp>
        <p:nvSpPr>
          <p:cNvPr id="37" name="">
            <a:extLst xmlns:a="http://schemas.openxmlformats.org/drawingml/2006/main">
              <a:ext uri="{FF2B5EF4-FFF2-40B4-BE49-F238E27FC236}">
                <a16:creationId xmlns:a16="http://schemas.microsoft.com/office/drawing/2014/main" id="{B97A90D8-A99C-43DF-8108-CF579EC221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48425"/>
            <a:ext cx="109728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CED4DC"/>
            </a:solidFill>
            <a:prstDash val="solid"/>
          </a:ln>
        </p:spPr>
      </p:sp>
      <p:sp>
        <p:nvSpPr>
          <p:cNvPr id="38" name="">
            <a:extLst xmlns:a="http://schemas.openxmlformats.org/drawingml/2006/main">
              <a:ext uri="{FF2B5EF4-FFF2-40B4-BE49-F238E27FC236}">
                <a16:creationId xmlns:a16="http://schemas.microsoft.com/office/drawing/2014/main" id="{ACFD3751-6C7C-4C06-BED9-AE1F3F8DCE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43675"/>
            <a:ext cx="6286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750" b="1" i="0">
                <a:solidFill>
                  <a:srgbClr val="8799AF"/>
                </a:solidFill>
              </a:defRPr>
            </a:pPr>
            <a:r>
              <a:rPr sz="750" b="1" i="0">
                <a:solidFill>
                  <a:srgbClr val="8799AF"/>
                </a:solidFill>
              </a:rPr>
              <a:t>DO NOT DISTRIBUTE — GENERAL INFORMATION ONLY; NOT TAX, LEGAL OR INVESTMENT ADVICE</a:t>
            </a:r>
          </a:p>
        </p:txBody>
      </p:sp>
      <p:sp>
        <p:nvSpPr>
          <p:cNvPr id="39" name="">
            <a:extLst xmlns:a="http://schemas.openxmlformats.org/drawingml/2006/main">
              <a:ext uri="{FF2B5EF4-FFF2-40B4-BE49-F238E27FC236}">
                <a16:creationId xmlns:a16="http://schemas.microsoft.com/office/drawing/2014/main" id="{6E860A7B-498E-4FAB-A5F4-47E870961A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53250" y="6543675"/>
            <a:ext cx="46291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750" b="0" i="0">
                <a:solidFill>
                  <a:srgbClr val="8799AF"/>
                </a:solidFill>
              </a:defRPr>
            </a:pPr>
            <a:r>
              <a:rPr sz="750" b="0" i="0">
                <a:solidFill>
                  <a:srgbClr val="8799AF"/>
                </a:solidFill>
              </a:rPr>
              <a:t>Finnish American Chamber of Commerce in New York</a:t>
            </a:r>
          </a:p>
        </p:txBody>
      </p:sp>
    </p:spTree>
    <p:extLst>
      <p:ext uri="{BB962C8B-B14F-4D97-AF65-F5344CB8AC3E}">
        <p14:creationId xmlns:p14="http://schemas.microsoft.com/office/powerpoint/2010/main" val="1722107416"/>
      </p:ext>
    </p:extLst>
  </p:cSld>
</p:sld>
</file>

<file path=ppt/slides/slide13.xml><?xml version="1.0" encoding="utf-8"?>
<p:sld xmlns:p="http://schemas.openxmlformats.org/presentationml/2006/main">
  <p:cSld>
    <p:bg>
      <p:bgPr>
        <a:solidFill xmlns:a="http://schemas.openxmlformats.org/drawingml/2006/main">
          <a:srgbClr val="F4EFE8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30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56a45e178d824c4b"/>
          <a:stretch xmlns:a="http://schemas.openxmlformats.org/drawingml/2006/main"/>
        </p:blipFill>
        <p:spPr>
          <a:xfrm xmlns:a="http://schemas.openxmlformats.org/drawingml/2006/main">
            <a:off x="609600" y="249415"/>
            <a:ext cx="285750" cy="291745"/>
          </a:xfrm>
          <a:prstGeom xmlns:a="http://schemas.openxmlformats.org/drawingml/2006/main" prst="rect">
            <a:avLst/>
          </a:prstGeom>
        </p:spPr>
      </p:pic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F97A53BC-5A75-4B7F-8A8C-285FEF13CF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9650" y="304800"/>
            <a:ext cx="40957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75" b="1" i="0">
                <a:solidFill>
                  <a:srgbClr val="667C9A"/>
                </a:solidFill>
              </a:defRPr>
            </a:pPr>
            <a:r>
              <a:rPr sz="975" b="1" i="0">
                <a:solidFill>
                  <a:srgbClr val="667C9A"/>
                </a:solidFill>
              </a:rPr>
              <a:t>FACC-NY MEMBER U.S. TAX GUIDE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A92BAF1D-AC4E-4786-8CEB-31037313E5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48800" y="238125"/>
            <a:ext cx="1485900" cy="266700"/>
          </a:xfrm>
          <a:prstGeom xmlns:a="http://schemas.openxmlformats.org/drawingml/2006/main" prst="roundRect">
            <a:avLst>
              <a:gd name="adj" fmla="val 42857"/>
            </a:avLst>
          </a:prstGeom>
          <a:solidFill xmlns:a="http://schemas.openxmlformats.org/drawingml/2006/main">
            <a:srgbClr val="FDE8EC"/>
          </a:solidFill>
          <a:ln xmlns:a="http://schemas.openxmlformats.org/drawingml/2006/main" w="9525">
            <a:solidFill>
              <a:srgbClr val="F5B8C2"/>
            </a:solidFill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ABBBF6F5-B67F-4792-962A-0EC23624DD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48800" y="295275"/>
            <a:ext cx="14859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825" b="1" i="0">
                <a:solidFill>
                  <a:srgbClr val="ED1B2F"/>
                </a:solidFill>
              </a:defRPr>
            </a:pPr>
            <a:r>
              <a:rPr sz="825" b="1" i="0">
                <a:solidFill>
                  <a:srgbClr val="ED1B2F"/>
                </a:solidFill>
              </a:rPr>
              <a:t>DO NOT DISTRIBUTE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FDE0A5BD-3799-4DFB-85BF-38C5B78905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0" y="304800"/>
            <a:ext cx="4381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975" b="1" i="0">
                <a:solidFill>
                  <a:srgbClr val="8799AF"/>
                </a:solidFill>
              </a:defRPr>
            </a:pPr>
            <a:r>
              <a:rPr sz="975" b="1" i="0">
                <a:solidFill>
                  <a:srgbClr val="8799AF"/>
                </a:solidFill>
              </a:rPr>
              <a:t>13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9D0CE436-C9F2-4ACE-A0AF-679E5794B2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66750"/>
            <a:ext cx="1057275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850" b="1" i="0">
                <a:solidFill>
                  <a:srgbClr val="26245F"/>
                </a:solidFill>
              </a:defRPr>
            </a:pPr>
            <a:r>
              <a:rPr sz="2850" b="1" i="0">
                <a:solidFill>
                  <a:srgbClr val="26245F"/>
                </a:solidFill>
              </a:rPr>
              <a:t>Short expert briefings can build internal tax fluency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5E6B1538-6815-4687-8FD7-45DDC444FC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304925"/>
            <a:ext cx="109728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CED4DC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67D957BB-5AB6-4F39-B685-7C7284C14C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466850"/>
            <a:ext cx="106680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425" b="0" i="0">
                <a:solidFill>
                  <a:srgbClr val="667C9A"/>
                </a:solidFill>
              </a:defRPr>
            </a:pPr>
            <a:r>
              <a:rPr sz="1425" b="0" i="0">
                <a:solidFill>
                  <a:srgbClr val="667C9A"/>
                </a:solidFill>
              </a:rPr>
              <a:t>FACC-NY and Westmusa Inc. provide focused educational content for Finnish companies preparing for U.S. expansion.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134BCE3B-E50E-4FC5-94F2-B61A245D14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114550"/>
            <a:ext cx="5105400" cy="13525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ED4DC"/>
            </a:solidFill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486983D0-BF76-4CEF-9837-5D7E0895F5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2305050"/>
            <a:ext cx="4381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75" b="1" i="0">
                <a:solidFill>
                  <a:srgbClr val="667C9A"/>
                </a:solidFill>
              </a:defRPr>
            </a:pPr>
            <a:r>
              <a:rPr sz="975" b="1" i="0">
                <a:solidFill>
                  <a:srgbClr val="667C9A"/>
                </a:solidFill>
              </a:rPr>
              <a:t>01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88592169-96F2-46BE-8F00-830ABE82C1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2609850"/>
            <a:ext cx="4476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425" b="1" i="0">
                <a:solidFill>
                  <a:srgbClr val="26245F"/>
                </a:solidFill>
              </a:defRPr>
            </a:pPr>
            <a:r>
              <a:rPr sz="1425" b="1" i="0">
                <a:solidFill>
                  <a:srgbClr val="26245F"/>
                </a:solidFill>
              </a:rPr>
              <a:t>UNDERSTANDING ECONOMIC NEXUS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9B3D56B0-0F10-45A3-B90E-77F3616C6A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2971800"/>
            <a:ext cx="44767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0" i="0">
                <a:solidFill>
                  <a:srgbClr val="667C9A"/>
                </a:solidFill>
              </a:defRPr>
            </a:pPr>
            <a:r>
              <a:rPr sz="1200" b="0" i="0">
                <a:solidFill>
                  <a:srgbClr val="667C9A"/>
                </a:solidFill>
              </a:rPr>
              <a:t>How remote sales can create state registration and collection duties.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1EB723C1-E41C-4A02-AC32-65764CB576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2114550"/>
            <a:ext cx="5105400" cy="13525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ED4DC"/>
            </a:solidFill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A0F91BBA-68F1-4115-A40E-E48AAD3277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24600" y="2305050"/>
            <a:ext cx="4381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75" b="1" i="0">
                <a:solidFill>
                  <a:srgbClr val="667C9A"/>
                </a:solidFill>
              </a:defRPr>
            </a:pPr>
            <a:r>
              <a:rPr sz="975" b="1" i="0">
                <a:solidFill>
                  <a:srgbClr val="667C9A"/>
                </a:solidFill>
              </a:rPr>
              <a:t>02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A83F6867-223E-474A-9D67-F4F374BF0F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24600" y="2609850"/>
            <a:ext cx="4476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425" b="1" i="0">
                <a:solidFill>
                  <a:srgbClr val="26245F"/>
                </a:solidFill>
              </a:defRPr>
            </a:pPr>
            <a:r>
              <a:rPr sz="1425" b="1" i="0">
                <a:solidFill>
                  <a:srgbClr val="26245F"/>
                </a:solidFill>
              </a:rPr>
              <a:t>LLC VS. C-CORP FOR NORDIC FOUNDERS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02AC072F-ED6A-432A-8899-1F104D0816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24600" y="2971800"/>
            <a:ext cx="44767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0" i="0">
                <a:solidFill>
                  <a:srgbClr val="667C9A"/>
                </a:solidFill>
              </a:defRPr>
            </a:pPr>
            <a:r>
              <a:rPr sz="1200" b="0" i="0">
                <a:solidFill>
                  <a:srgbClr val="667C9A"/>
                </a:solidFill>
              </a:rPr>
              <a:t>Why legal form, U.S. tax classification and Finnish treatment must be reviewed together.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BC14AA69-A954-4975-9A3D-21C1095859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790950"/>
            <a:ext cx="5105400" cy="13525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6245F"/>
          </a:solidFill>
          <a:ln xmlns:a="http://schemas.openxmlformats.org/drawingml/2006/main" w="9525">
            <a:solidFill>
              <a:srgbClr val="26245F"/>
            </a:solidFill>
            <a:prstDash val="solid"/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29E60D06-6D95-45BA-850A-4878FC561B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3981450"/>
            <a:ext cx="4381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75" b="1" i="0">
                <a:solidFill>
                  <a:srgbClr val="ED1B2F"/>
                </a:solidFill>
              </a:defRPr>
            </a:pPr>
            <a:r>
              <a:rPr sz="975" b="1" i="0">
                <a:solidFill>
                  <a:srgbClr val="ED1B2F"/>
                </a:solidFill>
              </a:rPr>
              <a:t>03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9591F252-4A81-40CF-A876-AA528D0C3E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4286250"/>
            <a:ext cx="4476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425" b="1" i="0">
                <a:solidFill>
                  <a:srgbClr val="FFFFFF"/>
                </a:solidFill>
              </a:defRPr>
            </a:pPr>
            <a:r>
              <a:rPr sz="1425" b="1" i="0">
                <a:solidFill>
                  <a:srgbClr val="FFFFFF"/>
                </a:solidFill>
              </a:rPr>
              <a:t>WHEN DOES U.S. TAX FILING BEGIN?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B6C7607A-7E9D-43BF-A75E-231E61FBD4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4648200"/>
            <a:ext cx="44767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0" i="0">
                <a:solidFill>
                  <a:srgbClr val="E8EDF3"/>
                </a:solidFill>
              </a:defRPr>
            </a:pPr>
            <a:r>
              <a:rPr sz="1200" b="0" i="0">
                <a:solidFill>
                  <a:srgbClr val="E8EDF3"/>
                </a:solidFill>
              </a:rPr>
              <a:t>How customers, people, contracts and income can create filing obligations.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82CF0482-204D-4577-AA8A-B45E2E70F0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3790950"/>
            <a:ext cx="5105400" cy="13525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ED4DC"/>
            </a:solidFill>
            <a:prstDash val="solid"/>
          </a:ln>
        </p:spPr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32E2E164-141F-482F-AAF5-A9D47837FE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24600" y="3981450"/>
            <a:ext cx="4381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75" b="1" i="0">
                <a:solidFill>
                  <a:srgbClr val="667C9A"/>
                </a:solidFill>
              </a:defRPr>
            </a:pPr>
            <a:r>
              <a:rPr sz="975" b="1" i="0">
                <a:solidFill>
                  <a:srgbClr val="667C9A"/>
                </a:solidFill>
              </a:rPr>
              <a:t>04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424A1279-66F9-460E-BCAF-5393E3650F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24600" y="4286250"/>
            <a:ext cx="4476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425" b="1" i="0">
                <a:solidFill>
                  <a:srgbClr val="26245F"/>
                </a:solidFill>
              </a:defRPr>
            </a:pPr>
            <a:r>
              <a:rPr sz="1425" b="1" i="0">
                <a:solidFill>
                  <a:srgbClr val="26245F"/>
                </a:solidFill>
              </a:rPr>
              <a:t>MULTI-STATE EXPOSURE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D884E052-D3C1-4DDA-A9CF-7FDA8FD15D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24600" y="4648200"/>
            <a:ext cx="44767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0" i="0">
                <a:solidFill>
                  <a:srgbClr val="667C9A"/>
                </a:solidFill>
              </a:defRPr>
            </a:pPr>
            <a:r>
              <a:rPr sz="1200" b="0" i="0">
                <a:solidFill>
                  <a:srgbClr val="667C9A"/>
                </a:solidFill>
              </a:rPr>
              <a:t>Why sales-tax, payroll and income-tax footprints can expand at different speeds.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EE4C630B-A01A-4185-9ACB-90BEB356ED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600700"/>
            <a:ext cx="10972800" cy="419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EDF3"/>
          </a:solidFill>
          <a:ln xmlns:a="http://schemas.openxmlformats.org/drawingml/2006/main" w="0">
            <a:solidFill>
              <a:srgbClr val="E8EDF3"/>
            </a:solidFill>
            <a:prstDash val="solid"/>
          </a:ln>
        </p:spPr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1BE45E53-299E-4638-8AC2-F7E4941260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715000"/>
            <a:ext cx="109728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1275" b="1" i="0">
                <a:solidFill>
                  <a:srgbClr val="26245F"/>
                </a:solidFill>
              </a:defRPr>
            </a:pPr>
            <a:r>
              <a:rPr sz="1275" b="1" i="0">
                <a:solidFill>
                  <a:srgbClr val="26245F"/>
                </a:solidFill>
              </a:rPr>
              <a:t>Designed as 2–3 minute segments that members can use without leaving the FACC-NY resource hub.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58FD80A5-F269-42CB-BD4B-E39E5A79A9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48425"/>
            <a:ext cx="109728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CED4DC"/>
            </a:solidFill>
            <a:prstDash val="solid"/>
          </a:ln>
        </p:spPr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E2CA28E7-F6A3-40DC-B2A0-AD64A37222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43675"/>
            <a:ext cx="6286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750" b="1" i="0">
                <a:solidFill>
                  <a:srgbClr val="8799AF"/>
                </a:solidFill>
              </a:defRPr>
            </a:pPr>
            <a:r>
              <a:rPr sz="750" b="1" i="0">
                <a:solidFill>
                  <a:srgbClr val="8799AF"/>
                </a:solidFill>
              </a:rPr>
              <a:t>DO NOT DISTRIBUTE — GENERAL INFORMATION ONLY; NOT TAX, LEGAL OR INVESTMENT ADVICE</a:t>
            </a:r>
          </a:p>
        </p:txBody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912A688D-01D0-433A-8D4F-C06ED1651F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53250" y="6543675"/>
            <a:ext cx="46291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750" b="0" i="0">
                <a:solidFill>
                  <a:srgbClr val="8799AF"/>
                </a:solidFill>
              </a:defRPr>
            </a:pPr>
            <a:r>
              <a:rPr sz="750" b="0" i="0">
                <a:solidFill>
                  <a:srgbClr val="8799AF"/>
                </a:solidFill>
              </a:rPr>
              <a:t>Finnish American Chamber of Commerce in New York</a:t>
            </a:r>
          </a:p>
        </p:txBody>
      </p:sp>
    </p:spTree>
    <p:extLst>
      <p:ext uri="{BB962C8B-B14F-4D97-AF65-F5344CB8AC3E}">
        <p14:creationId xmlns:p14="http://schemas.microsoft.com/office/powerpoint/2010/main" val="1597353995"/>
      </p:ext>
    </p:extLst>
  </p:cSld>
</p:sld>
</file>

<file path=ppt/slides/slide14.xml><?xml version="1.0" encoding="utf-8"?>
<p:sld xmlns:p="http://schemas.openxmlformats.org/presentationml/2006/main">
  <p:cSld>
    <p:bg>
      <p:bgPr>
        <a:solidFill xmlns:a="http://schemas.openxmlformats.org/drawingml/2006/main">
          <a:srgbClr val="25364A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C7E4B93C-1275-4537-8B6C-7E635B438C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15100"/>
            <a:ext cx="53340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750" b="1" i="0">
                <a:solidFill>
                  <a:srgbClr val="CED4DC"/>
                </a:solidFill>
              </a:defRPr>
            </a:pPr>
            <a:r>
              <a:rPr sz="750" b="1" i="0">
                <a:solidFill>
                  <a:srgbClr val="CED4DC"/>
                </a:solidFill>
              </a:rPr>
              <a:t>FACC-NY  |  U.S. TAX &amp; STRUCTURING MEMBER GUIDE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3E2871EF-B786-4941-AA0E-346B1EE1C5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0" y="6515100"/>
            <a:ext cx="4381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750" b="1" i="0">
                <a:solidFill>
                  <a:srgbClr val="CED4DC"/>
                </a:solidFill>
              </a:defRPr>
            </a:pPr>
            <a:r>
              <a:rPr sz="750" b="1" i="0">
                <a:solidFill>
                  <a:srgbClr val="CED4DC"/>
                </a:solidFill>
              </a:rPr>
              <a:t>14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E0537675-15A8-47F5-B94C-94168AFEA2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1975" y="200025"/>
            <a:ext cx="400050" cy="390525"/>
          </a:xfrm>
          <a:prstGeom xmlns:a="http://schemas.openxmlformats.org/drawingml/2006/main" prst="roundRect">
            <a:avLst>
              <a:gd name="adj" fmla="val 4878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solidFill>
              <a:srgbClr val="FFFFFF"/>
            </a:solidFill>
            <a:prstDash val="solid"/>
          </a:ln>
        </p:spPr>
      </p:sp>
      <p:pic>
        <p:nvPicPr>
          <p:cNvPr id="31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b644d419b1144620"/>
          <a:stretch xmlns:a="http://schemas.openxmlformats.org/drawingml/2006/main"/>
        </p:blipFill>
        <p:spPr>
          <a:xfrm xmlns:a="http://schemas.openxmlformats.org/drawingml/2006/main">
            <a:off x="609600" y="239690"/>
            <a:ext cx="304800" cy="311194"/>
          </a:xfrm>
          <a:prstGeom xmlns:a="http://schemas.openxmlformats.org/drawingml/2006/main" prst="rect">
            <a:avLst/>
          </a:prstGeom>
        </p:spPr>
      </p:pic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35D77C39-DBC5-4D51-B5E7-1C1A56358A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6800" y="361950"/>
            <a:ext cx="44767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75" b="1" i="0">
                <a:solidFill>
                  <a:srgbClr val="ED1B2F"/>
                </a:solidFill>
              </a:defRPr>
            </a:pPr>
            <a:r>
              <a:rPr sz="975" b="1" i="0">
                <a:solidFill>
                  <a:srgbClr val="ED1B2F"/>
                </a:solidFill>
              </a:rPr>
              <a:t>FACC-NY U.S. TAX PLATFORM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6612F5C1-A83C-4426-92B9-12A0F6102C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48800" y="238125"/>
            <a:ext cx="1485900" cy="266700"/>
          </a:xfrm>
          <a:prstGeom xmlns:a="http://schemas.openxmlformats.org/drawingml/2006/main" prst="roundRect">
            <a:avLst>
              <a:gd name="adj" fmla="val 42857"/>
            </a:avLst>
          </a:prstGeom>
          <a:solidFill xmlns:a="http://schemas.openxmlformats.org/drawingml/2006/main">
            <a:srgbClr val="ED1B2F"/>
          </a:solidFill>
          <a:ln xmlns:a="http://schemas.openxmlformats.org/drawingml/2006/main" w="9525">
            <a:solidFill>
              <a:srgbClr val="ED1B2F"/>
            </a:solidFill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B0E620A5-6DC1-4684-8F3C-D4464BB1BD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48800" y="295275"/>
            <a:ext cx="14859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825" b="1" i="0">
                <a:solidFill>
                  <a:srgbClr val="FFFFFF"/>
                </a:solidFill>
              </a:defRPr>
            </a:pPr>
            <a:r>
              <a:rPr sz="825" b="1" i="0">
                <a:solidFill>
                  <a:srgbClr val="FFFFFF"/>
                </a:solidFill>
              </a:rPr>
              <a:t>DO NOT DISTRIBUTE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C12CC7E6-E0D9-4F92-B093-4D019ABF78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781050"/>
            <a:ext cx="106680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850" b="1" i="0">
                <a:solidFill>
                  <a:srgbClr val="FFFFFF"/>
                </a:solidFill>
              </a:defRPr>
            </a:pPr>
            <a:r>
              <a:rPr sz="2850" b="1" i="0">
                <a:solidFill>
                  <a:srgbClr val="FFFFFF"/>
                </a:solidFill>
              </a:rPr>
              <a:t>FACC-NY helps members understand, prepare and activate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0974FD8F-2FE2-4F64-BD5C-FA19EBA0E4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409700"/>
            <a:ext cx="104775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425" b="0" i="0">
                <a:solidFill>
                  <a:srgbClr val="E8EDF3"/>
                </a:solidFill>
              </a:defRPr>
            </a:pPr>
            <a:r>
              <a:rPr sz="1425" b="0" i="0">
                <a:solidFill>
                  <a:srgbClr val="E8EDF3"/>
                </a:solidFill>
              </a:rPr>
              <a:t>Support progresses from foundational education to practical resources and introductions to experienced U.S.–Nordic tax advisors.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896B00C2-82C1-40F7-B620-678727DBFC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266950"/>
            <a:ext cx="3276600" cy="3143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D566F"/>
          </a:solidFill>
          <a:ln xmlns:a="http://schemas.openxmlformats.org/drawingml/2006/main" w="0">
            <a:solidFill>
              <a:srgbClr val="3D566F"/>
            </a:solidFill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DC4C0034-53D7-4916-B65D-C5454BFC1A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2495550"/>
            <a:ext cx="952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00" b="1" i="0">
                <a:solidFill>
                  <a:srgbClr val="ED1B2F"/>
                </a:solidFill>
              </a:defRPr>
            </a:pPr>
            <a:r>
              <a:rPr sz="900" b="1" i="0">
                <a:solidFill>
                  <a:srgbClr val="ED1B2F"/>
                </a:solidFill>
              </a:rPr>
              <a:t>LEVEL 1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C6BD1F7E-D42A-4DF7-8A2B-83D9CA8D3A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2819400"/>
            <a:ext cx="2809875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1" i="0">
                <a:solidFill>
                  <a:srgbClr val="FFFFFF"/>
                </a:solidFill>
              </a:defRPr>
            </a:pPr>
            <a:r>
              <a:rPr sz="1200" b="1" i="0">
                <a:solidFill>
                  <a:srgbClr val="FFFFFF"/>
                </a:solidFill>
              </a:rPr>
              <a:t>PUBLIC EDUCATION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B452823E-CCD8-44D5-AE33-D3B357F7CE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3314700"/>
            <a:ext cx="2809875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 b="1" i="0">
                <a:solidFill>
                  <a:srgbClr val="FFFFFF"/>
                </a:solidFill>
              </a:defRPr>
            </a:pPr>
            <a:r>
              <a:rPr sz="1800" b="1" i="0">
                <a:solidFill>
                  <a:srgbClr val="FFFFFF"/>
                </a:solidFill>
              </a:rPr>
              <a:t>Understand exposure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FEE499FE-5046-44E4-9220-8D19E4AB3D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3829050"/>
            <a:ext cx="2819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98A6B6"/>
            </a:solidFill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20FF0D5F-23AA-451E-A0B1-B5D1E15059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4057650"/>
            <a:ext cx="2781300" cy="1200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0" i="0">
                <a:solidFill>
                  <a:srgbClr val="F4EFE8"/>
                </a:solidFill>
              </a:defRPr>
            </a:pPr>
            <a:r>
              <a:rPr sz="1275" b="0" i="0">
                <a:solidFill>
                  <a:srgbClr val="F4EFE8"/>
                </a:solidFill>
              </a:rPr>
              <a:t>Federal + state layers</a:t>
            </a:r>
          </a:p>
          <a:p xmlns:a="http://schemas.openxmlformats.org/drawingml/2006/main">
            <a:pPr algn="l">
              <a:defRPr sz="1275" b="0" i="0">
                <a:solidFill>
                  <a:srgbClr val="F4EFE8"/>
                </a:solidFill>
              </a:defRPr>
            </a:pPr>
            <a:r>
              <a:rPr sz="1275" b="0" i="0">
                <a:solidFill>
                  <a:srgbClr val="F4EFE8"/>
                </a:solidFill>
              </a:rPr>
              <a:t>Economic nexus</a:t>
            </a:r>
          </a:p>
          <a:p xmlns:a="http://schemas.openxmlformats.org/drawingml/2006/main">
            <a:pPr algn="l">
              <a:defRPr sz="1275" b="0" i="0">
                <a:solidFill>
                  <a:srgbClr val="F4EFE8"/>
                </a:solidFill>
              </a:defRPr>
            </a:pPr>
            <a:r>
              <a:rPr sz="1275" b="0" i="0">
                <a:solidFill>
                  <a:srgbClr val="F4EFE8"/>
                </a:solidFill>
              </a:rPr>
              <a:t>Entity fundamentals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9DDCC095-3A8D-45BD-88FF-CEAFFCF1B9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67200" y="2266950"/>
            <a:ext cx="3276600" cy="3143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526F8E"/>
          </a:solidFill>
          <a:ln xmlns:a="http://schemas.openxmlformats.org/drawingml/2006/main" w="0">
            <a:solidFill>
              <a:srgbClr val="526F8E"/>
            </a:solidFill>
            <a:prstDash val="solid"/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FE88A7C9-EB1F-4E90-B470-31B97D444A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95800" y="2495550"/>
            <a:ext cx="952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00" b="1" i="0">
                <a:solidFill>
                  <a:srgbClr val="ED1B2F"/>
                </a:solidFill>
              </a:defRPr>
            </a:pPr>
            <a:r>
              <a:rPr sz="900" b="1" i="0">
                <a:solidFill>
                  <a:srgbClr val="ED1B2F"/>
                </a:solidFill>
              </a:rPr>
              <a:t>LEVEL 2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8D3CF683-5622-4570-9325-838B57B54D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95800" y="2819400"/>
            <a:ext cx="2809875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1" i="0">
                <a:solidFill>
                  <a:srgbClr val="FFFFFF"/>
                </a:solidFill>
              </a:defRPr>
            </a:pPr>
            <a:r>
              <a:rPr sz="1200" b="1" i="0">
                <a:solidFill>
                  <a:srgbClr val="FFFFFF"/>
                </a:solidFill>
              </a:rPr>
              <a:t>MEMBER RESOURCES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2B2C9413-232C-467E-BCF4-A75C94A407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95800" y="3314700"/>
            <a:ext cx="2809875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 b="1" i="0">
                <a:solidFill>
                  <a:srgbClr val="FFFFFF"/>
                </a:solidFill>
              </a:defRPr>
            </a:pPr>
            <a:r>
              <a:rPr sz="1800" b="1" i="0">
                <a:solidFill>
                  <a:srgbClr val="FFFFFF"/>
                </a:solidFill>
              </a:rPr>
              <a:t>Build compliance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29DFC9DC-1BA2-44F9-B03D-33AEDD14C9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95800" y="3829050"/>
            <a:ext cx="2819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98A6B6"/>
            </a:solidFill>
            <a:prstDash val="solid"/>
          </a:ln>
        </p:spPr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6DB6F3D3-39D2-45AB-9160-C8D3AF4A70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95800" y="4057650"/>
            <a:ext cx="2781300" cy="1200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0" i="0">
                <a:solidFill>
                  <a:srgbClr val="F4EFE8"/>
                </a:solidFill>
              </a:defRPr>
            </a:pPr>
            <a:r>
              <a:rPr sz="1275" b="0" i="0">
                <a:solidFill>
                  <a:srgbClr val="F4EFE8"/>
                </a:solidFill>
              </a:rPr>
              <a:t>Entity matrix</a:t>
            </a:r>
          </a:p>
          <a:p xmlns:a="http://schemas.openxmlformats.org/drawingml/2006/main">
            <a:pPr algn="l">
              <a:defRPr sz="1275" b="0" i="0">
                <a:solidFill>
                  <a:srgbClr val="F4EFE8"/>
                </a:solidFill>
              </a:defRPr>
            </a:pPr>
            <a:r>
              <a:rPr sz="1275" b="0" i="0">
                <a:solidFill>
                  <a:srgbClr val="F4EFE8"/>
                </a:solidFill>
              </a:rPr>
              <a:t>12-month calendar</a:t>
            </a:r>
          </a:p>
          <a:p xmlns:a="http://schemas.openxmlformats.org/drawingml/2006/main">
            <a:pPr algn="l">
              <a:defRPr sz="1275" b="0" i="0">
                <a:solidFill>
                  <a:srgbClr val="F4EFE8"/>
                </a:solidFill>
              </a:defRPr>
            </a:pPr>
            <a:r>
              <a:rPr sz="1275" b="0" i="0">
                <a:solidFill>
                  <a:srgbClr val="F4EFE8"/>
                </a:solidFill>
              </a:rPr>
              <a:t>Nexus checklist</a:t>
            </a:r>
          </a:p>
          <a:p xmlns:a="http://schemas.openxmlformats.org/drawingml/2006/main">
            <a:pPr algn="l">
              <a:defRPr sz="1275" b="0" i="0">
                <a:solidFill>
                  <a:srgbClr val="F4EFE8"/>
                </a:solidFill>
              </a:defRPr>
            </a:pPr>
            <a:r>
              <a:rPr sz="1275" b="0" i="0">
                <a:solidFill>
                  <a:srgbClr val="F4EFE8"/>
                </a:solidFill>
              </a:rPr>
              <a:t>Hiring + sales-tax guides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407B2370-C731-4D98-9311-167914CE48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24800" y="2266950"/>
            <a:ext cx="3276600" cy="3143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667C9A"/>
          </a:solidFill>
          <a:ln xmlns:a="http://schemas.openxmlformats.org/drawingml/2006/main" w="0">
            <a:solidFill>
              <a:srgbClr val="667C9A"/>
            </a:solidFill>
            <a:prstDash val="solid"/>
          </a:ln>
        </p:spPr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7301ABDB-C97C-4E2D-BF42-62D4CBE64B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53400" y="2495550"/>
            <a:ext cx="952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00" b="1" i="0">
                <a:solidFill>
                  <a:srgbClr val="ED1B2F"/>
                </a:solidFill>
              </a:defRPr>
            </a:pPr>
            <a:r>
              <a:rPr sz="900" b="1" i="0">
                <a:solidFill>
                  <a:srgbClr val="ED1B2F"/>
                </a:solidFill>
              </a:rPr>
              <a:t>LEVEL 3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21D2FF38-EA8B-4429-A99C-DC93BB3EB8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53400" y="2819400"/>
            <a:ext cx="2809875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1" i="0">
                <a:solidFill>
                  <a:srgbClr val="FFFFFF"/>
                </a:solidFill>
              </a:defRPr>
            </a:pPr>
            <a:r>
              <a:rPr sz="1200" b="1" i="0">
                <a:solidFill>
                  <a:srgbClr val="FFFFFF"/>
                </a:solidFill>
              </a:rPr>
              <a:t>PARTNER ACTIVATION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F8B90219-C575-4ED9-A08D-128C5857BD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53400" y="3314700"/>
            <a:ext cx="2809875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 b="1" i="0">
                <a:solidFill>
                  <a:srgbClr val="FFFFFF"/>
                </a:solidFill>
              </a:defRPr>
            </a:pPr>
            <a:r>
              <a:rPr sz="1800" b="1" i="0">
                <a:solidFill>
                  <a:srgbClr val="FFFFFF"/>
                </a:solidFill>
              </a:rPr>
              <a:t>Engage Westmusa Inc.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9FF483B8-6D15-4741-AF7B-FD3F400025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53400" y="3829050"/>
            <a:ext cx="2819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98A6B6"/>
            </a:solidFill>
            <a:prstDash val="solid"/>
          </a:ln>
        </p:spPr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F11F8C0A-9F50-4145-BE21-CA5CD53B7B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53400" y="4057650"/>
            <a:ext cx="2781300" cy="1200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0" i="0">
                <a:solidFill>
                  <a:srgbClr val="F4EFE8"/>
                </a:solidFill>
              </a:defRPr>
            </a:pPr>
            <a:r>
              <a:rPr sz="1275" b="0" i="0">
                <a:solidFill>
                  <a:srgbClr val="F4EFE8"/>
                </a:solidFill>
              </a:rPr>
              <a:t>Cross-border structuring</a:t>
            </a:r>
          </a:p>
          <a:p xmlns:a="http://schemas.openxmlformats.org/drawingml/2006/main">
            <a:pPr algn="l">
              <a:defRPr sz="1275" b="0" i="0">
                <a:solidFill>
                  <a:srgbClr val="F4EFE8"/>
                </a:solidFill>
              </a:defRPr>
            </a:pPr>
            <a:r>
              <a:rPr sz="1275" b="0" i="0">
                <a:solidFill>
                  <a:srgbClr val="F4EFE8"/>
                </a:solidFill>
              </a:rPr>
              <a:t>Subsidiary setup</a:t>
            </a:r>
          </a:p>
          <a:p xmlns:a="http://schemas.openxmlformats.org/drawingml/2006/main">
            <a:pPr algn="l">
              <a:defRPr sz="1275" b="0" i="0">
                <a:solidFill>
                  <a:srgbClr val="F4EFE8"/>
                </a:solidFill>
              </a:defRPr>
            </a:pPr>
            <a:r>
              <a:rPr sz="1275" b="0" i="0">
                <a:solidFill>
                  <a:srgbClr val="F4EFE8"/>
                </a:solidFill>
              </a:rPr>
              <a:t>State exposure analysis</a:t>
            </a:r>
          </a:p>
          <a:p xmlns:a="http://schemas.openxmlformats.org/drawingml/2006/main">
            <a:pPr algn="l">
              <a:defRPr sz="1275" b="0" i="0">
                <a:solidFill>
                  <a:srgbClr val="F4EFE8"/>
                </a:solidFill>
              </a:defRPr>
            </a:pPr>
            <a:r>
              <a:rPr sz="1275" b="0" i="0">
                <a:solidFill>
                  <a:srgbClr val="F4EFE8"/>
                </a:solidFill>
              </a:rPr>
              <a:t>CFO-level support</a:t>
            </a:r>
          </a:p>
        </p:txBody>
      </p:sp>
    </p:spTree>
    <p:extLst>
      <p:ext uri="{BB962C8B-B14F-4D97-AF65-F5344CB8AC3E}">
        <p14:creationId xmlns:p14="http://schemas.microsoft.com/office/powerpoint/2010/main" val="356752985"/>
      </p:ext>
    </p:extLst>
  </p:cSld>
</p:sld>
</file>

<file path=ppt/slides/slide15.xml><?xml version="1.0" encoding="utf-8"?>
<p:sld xmlns:p="http://schemas.openxmlformats.org/presentationml/2006/main">
  <p:cSld>
    <p:bg>
      <p:bgPr>
        <a:solidFill xmlns:a="http://schemas.openxmlformats.org/drawingml/2006/main">
          <a:srgbClr val="708AAB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C8738D7A-4AB4-4B51-A509-67771CAB1D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524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D1B2F"/>
          </a:solidFill>
          <a:ln xmlns:a="http://schemas.openxmlformats.org/drawingml/2006/main" w="0">
            <a:solidFill>
              <a:srgbClr val="ED1B2F"/>
            </a:solidFill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6B8C3344-4B19-41DA-B818-8588AF33A0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1975" y="257175"/>
            <a:ext cx="400050" cy="390525"/>
          </a:xfrm>
          <a:prstGeom xmlns:a="http://schemas.openxmlformats.org/drawingml/2006/main" prst="roundRect">
            <a:avLst>
              <a:gd name="adj" fmla="val 4878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solidFill>
              <a:srgbClr val="FFFFFF"/>
            </a:solidFill>
            <a:prstDash val="solid"/>
          </a:ln>
        </p:spPr>
      </p:sp>
      <p:pic>
        <p:nvPicPr>
          <p:cNvPr id="30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aaabc20c2fee45e1"/>
          <a:stretch xmlns:a="http://schemas.openxmlformats.org/drawingml/2006/main"/>
        </p:blipFill>
        <p:spPr>
          <a:xfrm xmlns:a="http://schemas.openxmlformats.org/drawingml/2006/main">
            <a:off x="609600" y="296840"/>
            <a:ext cx="304800" cy="311194"/>
          </a:xfrm>
          <a:prstGeom xmlns:a="http://schemas.openxmlformats.org/drawingml/2006/main" prst="rect">
            <a:avLst/>
          </a:prstGeom>
        </p:spPr>
      </p:pic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C7803892-BDCB-4FA3-A689-2A1DBDDE9E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6800" y="457200"/>
            <a:ext cx="3810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75" b="1" i="0">
                <a:solidFill>
                  <a:srgbClr val="ED1B2F"/>
                </a:solidFill>
              </a:defRPr>
            </a:pPr>
            <a:r>
              <a:rPr sz="975" b="1" i="0">
                <a:solidFill>
                  <a:srgbClr val="ED1B2F"/>
                </a:solidFill>
              </a:rPr>
              <a:t>RECOMMENDED NEXT STEP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4FCA6F1A-5B8D-4D21-B5C9-9C7B00A6C5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48800" y="238125"/>
            <a:ext cx="1485900" cy="266700"/>
          </a:xfrm>
          <a:prstGeom xmlns:a="http://schemas.openxmlformats.org/drawingml/2006/main" prst="roundRect">
            <a:avLst>
              <a:gd name="adj" fmla="val 42857"/>
            </a:avLst>
          </a:prstGeom>
          <a:solidFill xmlns:a="http://schemas.openxmlformats.org/drawingml/2006/main">
            <a:srgbClr val="ED1B2F"/>
          </a:solidFill>
          <a:ln xmlns:a="http://schemas.openxmlformats.org/drawingml/2006/main" w="9525">
            <a:solidFill>
              <a:srgbClr val="ED1B2F"/>
            </a:solidFill>
            <a:prstDash val="solid"/>
          </a:ln>
        </p:spPr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5A177C6A-35A8-4D03-B479-EBB3188F03A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48800" y="295275"/>
            <a:ext cx="14859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825" b="1" i="0">
                <a:solidFill>
                  <a:srgbClr val="FFFFFF"/>
                </a:solidFill>
              </a:defRPr>
            </a:pPr>
            <a:r>
              <a:rPr sz="825" b="1" i="0">
                <a:solidFill>
                  <a:srgbClr val="FFFFFF"/>
                </a:solidFill>
              </a:rPr>
              <a:t>DO NOT DISTRIBUTE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7A058406-2D13-4B26-BC3F-056E4F8B0B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876300"/>
            <a:ext cx="857250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3000" b="1" i="0">
                <a:solidFill>
                  <a:srgbClr val="FFFFFF"/>
                </a:solidFill>
              </a:defRPr>
            </a:pPr>
            <a:r>
              <a:rPr sz="3000" b="1" i="0">
                <a:solidFill>
                  <a:srgbClr val="FFFFFF"/>
                </a:solidFill>
              </a:rPr>
              <a:t>Begin with a U.S. tax exposure review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BC206694-94A1-4E7D-8E41-438842CB10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543050"/>
            <a:ext cx="781050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425" b="0" i="0">
                <a:solidFill>
                  <a:srgbClr val="F4EFE8"/>
                </a:solidFill>
              </a:defRPr>
            </a:pPr>
            <a:r>
              <a:rPr sz="1425" b="0" i="0">
                <a:solidFill>
                  <a:srgbClr val="F4EFE8"/>
                </a:solidFill>
              </a:rPr>
              <a:t>FACC-NY can help a Finnish company organize the facts, identify priority questions and connect with experienced U.S.–Nordic tax advisors.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A279369B-5F72-4227-81F6-EE7D48111B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667000"/>
            <a:ext cx="6953250" cy="26289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5364A"/>
          </a:solidFill>
          <a:ln xmlns:a="http://schemas.openxmlformats.org/drawingml/2006/main" w="9525">
            <a:solidFill>
              <a:srgbClr val="294B68"/>
            </a:solidFill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EA4652FD-C6D1-4592-B80A-9622564600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2914650"/>
            <a:ext cx="2476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75" b="1" i="0">
                <a:solidFill>
                  <a:srgbClr val="ED1B2F"/>
                </a:solidFill>
              </a:defRPr>
            </a:pPr>
            <a:r>
              <a:rPr sz="975" b="1" i="0">
                <a:solidFill>
                  <a:srgbClr val="ED1B2F"/>
                </a:solidFill>
              </a:rPr>
              <a:t>BE READY TO DISCUSS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AF6D2AD0-0E53-4C92-92D4-A66523F3A5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3352800"/>
            <a:ext cx="1714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ED1B2F"/>
            </a:solidFill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88FE1D07-D522-4BAA-A984-773FD16C7D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19200" y="3333750"/>
            <a:ext cx="5810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0" i="0">
                <a:solidFill>
                  <a:srgbClr val="FFFFFF"/>
                </a:solidFill>
              </a:defRPr>
            </a:pPr>
            <a:r>
              <a:rPr sz="1275" b="0" i="0">
                <a:solidFill>
                  <a:srgbClr val="FFFFFF"/>
                </a:solidFill>
              </a:rPr>
              <a:t>Planned entity, customers and U.S. revenue model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13F62532-ADF4-4589-90F7-2647CBA406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3790950"/>
            <a:ext cx="1714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ED1B2F"/>
            </a:solidFill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9D69A01E-F664-4564-9EA0-BC6CD4432C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19200" y="3771900"/>
            <a:ext cx="5810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0" i="0">
                <a:solidFill>
                  <a:srgbClr val="FFFFFF"/>
                </a:solidFill>
              </a:defRPr>
            </a:pPr>
            <a:r>
              <a:rPr sz="1275" b="0" i="0">
                <a:solidFill>
                  <a:srgbClr val="FFFFFF"/>
                </a:solidFill>
              </a:rPr>
              <a:t>Employees, contractors and work locations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149E942B-A1D7-44CD-96E7-3CA44DA2C4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4229100"/>
            <a:ext cx="1714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ED1B2F"/>
            </a:solidFill>
            <a:prstDash val="solid"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7D301632-9379-4CA5-B35F-4A63CE5108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19200" y="4210050"/>
            <a:ext cx="5810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0" i="0">
                <a:solidFill>
                  <a:srgbClr val="FFFFFF"/>
                </a:solidFill>
              </a:defRPr>
            </a:pPr>
            <a:r>
              <a:rPr sz="1275" b="0" i="0">
                <a:solidFill>
                  <a:srgbClr val="FFFFFF"/>
                </a:solidFill>
              </a:rPr>
              <a:t>Products, services and states where customers are located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2A33CFFC-2A82-46B8-9FE8-752065A927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4667250"/>
            <a:ext cx="1714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ED1B2F"/>
            </a:solidFill>
            <a:prstDash val="solid"/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5045E48C-B01D-4BA6-B141-D131F9DDB1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19200" y="4648200"/>
            <a:ext cx="5810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0" i="0">
                <a:solidFill>
                  <a:srgbClr val="FFFFFF"/>
                </a:solidFill>
              </a:defRPr>
            </a:pPr>
            <a:r>
              <a:rPr sz="1275" b="0" i="0">
                <a:solidFill>
                  <a:srgbClr val="FFFFFF"/>
                </a:solidFill>
              </a:rPr>
              <a:t>Funding plan, intercompany flows and expansion timeline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64C86EEA-FB86-4A5C-9D36-84F5A6FEF1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0" y="2667000"/>
            <a:ext cx="3390900" cy="26289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6245F"/>
          </a:solidFill>
          <a:ln xmlns:a="http://schemas.openxmlformats.org/drawingml/2006/main" w="0">
            <a:solidFill>
              <a:srgbClr val="26245F"/>
            </a:solidFill>
            <a:prstDash val="solid"/>
          </a:ln>
        </p:spPr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A06CB4A9-1E8C-429A-9E27-A080B809F7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58200" y="2914650"/>
            <a:ext cx="21907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75" b="1" i="0">
                <a:solidFill>
                  <a:srgbClr val="ED1B2F"/>
                </a:solidFill>
              </a:defRPr>
            </a:pPr>
            <a:r>
              <a:rPr sz="975" b="1" i="0">
                <a:solidFill>
                  <a:srgbClr val="ED1B2F"/>
                </a:solidFill>
              </a:rPr>
              <a:t>ACTIVATE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10CAA9ED-205F-4D21-BF33-DAAABCE239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58200" y="3314700"/>
            <a:ext cx="2705100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025" b="1" i="0">
                <a:solidFill>
                  <a:srgbClr val="FFFFFF"/>
                </a:solidFill>
              </a:defRPr>
            </a:pPr>
            <a:r>
              <a:rPr sz="2025" b="1" i="0">
                <a:solidFill>
                  <a:srgbClr val="FFFFFF"/>
                </a:solidFill>
              </a:rPr>
              <a:t>Request an</a:t>
            </a:r>
          </a:p>
          <a:p xmlns:a="http://schemas.openxmlformats.org/drawingml/2006/main">
            <a:pPr algn="l">
              <a:defRPr sz="2025" b="1" i="0">
                <a:solidFill>
                  <a:srgbClr val="FFFFFF"/>
                </a:solidFill>
              </a:defRPr>
            </a:pPr>
            <a:r>
              <a:rPr sz="2025" b="1" i="0">
                <a:solidFill>
                  <a:srgbClr val="FFFFFF"/>
                </a:solidFill>
              </a:rPr>
              <a:t>introduction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59041D69-41E5-49A4-88D2-10BA45509E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58200" y="4324350"/>
            <a:ext cx="27622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8799AF"/>
            </a:solidFill>
            <a:prstDash val="solid"/>
          </a:ln>
        </p:spPr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45CB9085-EB8E-428F-998A-5FA301C393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58200" y="4552950"/>
            <a:ext cx="3810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050" b="1" i="0">
                <a:solidFill>
                  <a:srgbClr val="E8EDF3"/>
                </a:solidFill>
              </a:defRPr>
            </a:pPr>
            <a:r>
              <a:rPr sz="1050" b="1" i="0">
                <a:solidFill>
                  <a:srgbClr val="E8EDF3"/>
                </a:solidFill>
              </a:rPr>
              <a:t>or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5A10E6D2-AD75-4267-851D-33AA3DB5F5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58250" y="4514850"/>
            <a:ext cx="2333625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425" b="1" i="0">
                <a:solidFill>
                  <a:srgbClr val="FFFFFF"/>
                </a:solidFill>
              </a:defRPr>
            </a:pPr>
            <a:r>
              <a:rPr sz="1425" b="1" i="0">
                <a:solidFill>
                  <a:srgbClr val="FFFFFF"/>
                </a:solidFill>
              </a:rPr>
              <a:t>Schedule a member consultation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186D963A-9777-499D-93C2-C64DAF0A0C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000750"/>
            <a:ext cx="23812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 b="1" i="0">
                <a:solidFill>
                  <a:srgbClr val="FFFFFF"/>
                </a:solidFill>
              </a:defRPr>
            </a:pPr>
            <a:r>
              <a:rPr sz="1350" b="1" i="0">
                <a:solidFill>
                  <a:srgbClr val="FFFFFF"/>
                </a:solidFill>
              </a:rPr>
              <a:t>FACC-NY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8275071F-A250-4DF8-A383-420E357527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296025"/>
            <a:ext cx="49530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750" b="1" i="0">
                <a:solidFill>
                  <a:srgbClr val="F4EFE8"/>
                </a:solidFill>
              </a:defRPr>
            </a:pPr>
            <a:r>
              <a:rPr sz="750" b="1" i="0">
                <a:solidFill>
                  <a:srgbClr val="F4EFE8"/>
                </a:solidFill>
              </a:rPr>
              <a:t>FINNISH AMERICAN CHAMBER OF COMMERCE — NEW YORK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08880EA0-2554-4579-B008-E85BEC03F4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0" y="6515100"/>
            <a:ext cx="4381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750" b="1" i="0">
                <a:solidFill>
                  <a:srgbClr val="CED4DC"/>
                </a:solidFill>
              </a:defRPr>
            </a:pPr>
            <a:r>
              <a:rPr sz="750" b="1" i="0">
                <a:solidFill>
                  <a:srgbClr val="CED4DC"/>
                </a:solidFill>
              </a:rPr>
              <a:t>15</a:t>
            </a:r>
          </a:p>
        </p:txBody>
      </p:sp>
    </p:spTree>
    <p:extLst>
      <p:ext uri="{BB962C8B-B14F-4D97-AF65-F5344CB8AC3E}">
        <p14:creationId xmlns:p14="http://schemas.microsoft.com/office/powerpoint/2010/main" val="1435517247"/>
      </p:ext>
    </p:extLst>
  </p:cSld>
</p:sld>
</file>

<file path=ppt/slides/slide2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6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808e8e0c722541a3"/>
          <a:stretch xmlns:a="http://schemas.openxmlformats.org/drawingml/2006/main"/>
        </p:blipFill>
        <p:spPr>
          <a:xfrm xmlns:a="http://schemas.openxmlformats.org/drawingml/2006/main">
            <a:off x="609600" y="249415"/>
            <a:ext cx="285750" cy="291745"/>
          </a:xfrm>
          <a:prstGeom xmlns:a="http://schemas.openxmlformats.org/drawingml/2006/main" prst="rect">
            <a:avLst/>
          </a:prstGeom>
        </p:spPr>
      </p:pic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8B63895B-2700-41AD-B038-04FD941C0E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9650" y="304800"/>
            <a:ext cx="40957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75" b="1" i="0">
                <a:solidFill>
                  <a:srgbClr val="667C9A"/>
                </a:solidFill>
              </a:defRPr>
            </a:pPr>
            <a:r>
              <a:rPr sz="975" b="1" i="0">
                <a:solidFill>
                  <a:srgbClr val="667C9A"/>
                </a:solidFill>
              </a:rPr>
              <a:t>FACC-NY MEMBER U.S. TAX GUIDE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D23FD207-86A4-4BC6-868F-2D60CE1167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48800" y="238125"/>
            <a:ext cx="1485900" cy="266700"/>
          </a:xfrm>
          <a:prstGeom xmlns:a="http://schemas.openxmlformats.org/drawingml/2006/main" prst="roundRect">
            <a:avLst>
              <a:gd name="adj" fmla="val 42857"/>
            </a:avLst>
          </a:prstGeom>
          <a:solidFill xmlns:a="http://schemas.openxmlformats.org/drawingml/2006/main">
            <a:srgbClr val="FDE8EC"/>
          </a:solidFill>
          <a:ln xmlns:a="http://schemas.openxmlformats.org/drawingml/2006/main" w="9525">
            <a:solidFill>
              <a:srgbClr val="F5B8C2"/>
            </a:solidFill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23D86A33-B8AD-405A-BA8E-DEA4BF6CDC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48800" y="295275"/>
            <a:ext cx="14859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825" b="1" i="0">
                <a:solidFill>
                  <a:srgbClr val="ED1B2F"/>
                </a:solidFill>
              </a:defRPr>
            </a:pPr>
            <a:r>
              <a:rPr sz="825" b="1" i="0">
                <a:solidFill>
                  <a:srgbClr val="ED1B2F"/>
                </a:solidFill>
              </a:rPr>
              <a:t>DO NOT DISTRIBUTE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BD064E9C-0335-4631-A904-671FED1E99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0" y="304800"/>
            <a:ext cx="4381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975" b="1" i="0">
                <a:solidFill>
                  <a:srgbClr val="8799AF"/>
                </a:solidFill>
              </a:defRPr>
            </a:pPr>
            <a:r>
              <a:rPr sz="975" b="1" i="0">
                <a:solidFill>
                  <a:srgbClr val="8799AF"/>
                </a:solidFill>
              </a:rPr>
              <a:t>02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5DA3CB69-0E96-4E47-8B38-A1DEE4BB44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66750"/>
            <a:ext cx="1057275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850" b="1" i="0">
                <a:solidFill>
                  <a:srgbClr val="26245F"/>
                </a:solidFill>
              </a:defRPr>
            </a:pPr>
            <a:r>
              <a:rPr sz="2850" b="1" i="0">
                <a:solidFill>
                  <a:srgbClr val="26245F"/>
                </a:solidFill>
              </a:rPr>
              <a:t>U.S. tax exposure begins with activity—not incorporation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8C171A53-DBE6-4052-9096-924CFEE695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304925"/>
            <a:ext cx="109728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CED4DC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BC68AD2E-A0C2-4A0F-8B99-A6BB00E4E6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466850"/>
            <a:ext cx="107632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425" b="0" i="0">
                <a:solidFill>
                  <a:srgbClr val="667C9A"/>
                </a:solidFill>
              </a:defRPr>
            </a:pPr>
            <a:r>
              <a:rPr sz="1425" b="0" i="0">
                <a:solidFill>
                  <a:srgbClr val="667C9A"/>
                </a:solidFill>
              </a:rPr>
              <a:t>For Finnish companies, entity formation is only one part of the analysis; customers, employees and cross-border flows can create separate obligations.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0D9DB4D8-9078-486F-9DC6-9E09738CF7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143125"/>
            <a:ext cx="4762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 b="1" i="0">
                <a:solidFill>
                  <a:srgbClr val="ED1B2F"/>
                </a:solidFill>
              </a:defRPr>
            </a:pPr>
            <a:r>
              <a:rPr sz="1350" b="1" i="0">
                <a:solidFill>
                  <a:srgbClr val="ED1B2F"/>
                </a:solidFill>
              </a:rPr>
              <a:t>01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26BA5A32-5F63-4235-930C-84DA6FDA06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81125" y="2143125"/>
            <a:ext cx="3238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725" b="1" i="0">
                <a:solidFill>
                  <a:srgbClr val="26245F"/>
                </a:solidFill>
              </a:defRPr>
            </a:pPr>
            <a:r>
              <a:rPr sz="1725" b="1" i="0">
                <a:solidFill>
                  <a:srgbClr val="26245F"/>
                </a:solidFill>
              </a:rPr>
              <a:t>Map every layer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A75A1AC5-F9A4-4DDC-B29B-6DB11E3735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57750" y="2143125"/>
            <a:ext cx="600075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0" i="0">
                <a:solidFill>
                  <a:srgbClr val="667C9A"/>
                </a:solidFill>
              </a:defRPr>
            </a:pPr>
            <a:r>
              <a:rPr sz="1275" b="0" i="0">
                <a:solidFill>
                  <a:srgbClr val="667C9A"/>
                </a:solidFill>
              </a:rPr>
              <a:t>Federal income tax, state income or franchise tax, sales tax, payroll and local obligations follow different rules.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79FDD8B2-6ADB-4779-845B-1DC8E42B3C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81125" y="3009900"/>
            <a:ext cx="9477375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CED4DC"/>
            </a:solidFill>
            <a:prstDash val="solid"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822DCA44-6D41-42E9-B1FE-8F941CBC1B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3314700"/>
            <a:ext cx="4762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 b="1" i="0">
                <a:solidFill>
                  <a:srgbClr val="ED1B2F"/>
                </a:solidFill>
              </a:defRPr>
            </a:pPr>
            <a:r>
              <a:rPr sz="1350" b="1" i="0">
                <a:solidFill>
                  <a:srgbClr val="ED1B2F"/>
                </a:solidFill>
              </a:rPr>
              <a:t>02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12445C6A-5210-4157-A55E-84A1E87AA6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81125" y="3314700"/>
            <a:ext cx="3238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725" b="1" i="0">
                <a:solidFill>
                  <a:srgbClr val="26245F"/>
                </a:solidFill>
              </a:defRPr>
            </a:pPr>
            <a:r>
              <a:rPr sz="1725" b="1" i="0">
                <a:solidFill>
                  <a:srgbClr val="26245F"/>
                </a:solidFill>
              </a:rPr>
              <a:t>Separate the nexus tests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A1ED7CD6-88D0-44C0-ABA0-6DBD23A37B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57750" y="3314700"/>
            <a:ext cx="600075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0" i="0">
                <a:solidFill>
                  <a:srgbClr val="667C9A"/>
                </a:solidFill>
              </a:defRPr>
            </a:pPr>
            <a:r>
              <a:rPr sz="1275" b="0" i="0">
                <a:solidFill>
                  <a:srgbClr val="667C9A"/>
                </a:solidFill>
              </a:rPr>
              <a:t>Sales-tax nexus, income-tax nexus and treaty permanent establishment are related—but not interchangeable.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919A7FDC-FB44-4B68-8AE2-324693353E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81125" y="4181475"/>
            <a:ext cx="9477375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CED4DC"/>
            </a:solidFill>
            <a:prstDash val="solid"/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AA26FF82-4412-4F16-B15A-1FA03983A0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4486275"/>
            <a:ext cx="4762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 b="1" i="0">
                <a:solidFill>
                  <a:srgbClr val="ED1B2F"/>
                </a:solidFill>
              </a:defRPr>
            </a:pPr>
            <a:r>
              <a:rPr sz="1350" b="1" i="0">
                <a:solidFill>
                  <a:srgbClr val="ED1B2F"/>
                </a:solidFill>
              </a:rPr>
              <a:t>03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1EA3B456-D3BD-439D-8337-D6C9D9A25B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81125" y="4486275"/>
            <a:ext cx="3238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725" b="1" i="0">
                <a:solidFill>
                  <a:srgbClr val="26245F"/>
                </a:solidFill>
              </a:defRPr>
            </a:pPr>
            <a:r>
              <a:rPr sz="1725" b="1" i="0">
                <a:solidFill>
                  <a:srgbClr val="26245F"/>
                </a:solidFill>
              </a:rPr>
              <a:t>Design for the operating model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04647E8A-1380-4222-A35F-F7BE5FF3F3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57750" y="4486275"/>
            <a:ext cx="600075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0" i="0">
                <a:solidFill>
                  <a:srgbClr val="667C9A"/>
                </a:solidFill>
              </a:defRPr>
            </a:pPr>
            <a:r>
              <a:rPr sz="1275" b="0" i="0">
                <a:solidFill>
                  <a:srgbClr val="667C9A"/>
                </a:solidFill>
              </a:rPr>
              <a:t>Entity, hiring, intercompany pricing, investor strategy and exit objectives should be considered together.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AAF8AAAB-E9FD-40B8-B6F5-D97C1D1FA6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657850"/>
            <a:ext cx="10972800" cy="571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6245F"/>
          </a:solidFill>
          <a:ln xmlns:a="http://schemas.openxmlformats.org/drawingml/2006/main" w="0">
            <a:solidFill>
              <a:srgbClr val="26245F"/>
            </a:solidFill>
            <a:prstDash val="solid"/>
          </a:ln>
        </p:spPr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1C278E3B-8C46-4BD5-AC90-460DE7C769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5848350"/>
            <a:ext cx="14287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75" b="1" i="0">
                <a:solidFill>
                  <a:srgbClr val="ED1B2F"/>
                </a:solidFill>
              </a:defRPr>
            </a:pPr>
            <a:r>
              <a:rPr sz="975" b="1" i="0">
                <a:solidFill>
                  <a:srgbClr val="ED1B2F"/>
                </a:solidFill>
              </a:rPr>
              <a:t>MEMBER TAKEAWAY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A5F23F5B-9C17-4629-A0E1-C6D52EF4DF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381250" y="5810250"/>
            <a:ext cx="8572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00" b="1" i="0">
                <a:solidFill>
                  <a:srgbClr val="FFFFFF"/>
                </a:solidFill>
              </a:defRPr>
            </a:pPr>
            <a:r>
              <a:rPr sz="1500" b="1" i="0">
                <a:solidFill>
                  <a:srgbClr val="FFFFFF"/>
                </a:solidFill>
              </a:rPr>
              <a:t>Determine exposure before invoicing, hiring or signing long-term U.S. contracts.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29E7B6D0-49E5-4863-B3C4-25D5665DC6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48425"/>
            <a:ext cx="109728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CED4DC"/>
            </a:solidFill>
            <a:prstDash val="solid"/>
          </a:ln>
        </p:spPr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A372F646-8678-4F4F-AEDE-34272D5452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43675"/>
            <a:ext cx="6286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750" b="1" i="0">
                <a:solidFill>
                  <a:srgbClr val="8799AF"/>
                </a:solidFill>
              </a:defRPr>
            </a:pPr>
            <a:r>
              <a:rPr sz="750" b="1" i="0">
                <a:solidFill>
                  <a:srgbClr val="8799AF"/>
                </a:solidFill>
              </a:rPr>
              <a:t>DO NOT DISTRIBUTE — GENERAL INFORMATION ONLY; NOT TAX, LEGAL OR INVESTMENT ADVICE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807E48B9-ADB9-469A-B209-722E9EA46F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53250" y="6543675"/>
            <a:ext cx="46291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750" b="0" i="0">
                <a:solidFill>
                  <a:srgbClr val="8799AF"/>
                </a:solidFill>
              </a:defRPr>
            </a:pPr>
            <a:r>
              <a:rPr sz="750" b="0" i="0">
                <a:solidFill>
                  <a:srgbClr val="8799AF"/>
                </a:solidFill>
              </a:rPr>
              <a:t>Finnish American Chamber of Commerce in New York</a:t>
            </a:r>
          </a:p>
        </p:txBody>
      </p:sp>
    </p:spTree>
    <p:extLst>
      <p:ext uri="{BB962C8B-B14F-4D97-AF65-F5344CB8AC3E}">
        <p14:creationId xmlns:p14="http://schemas.microsoft.com/office/powerpoint/2010/main" val="1457439192"/>
      </p:ext>
    </p:extLst>
  </p:cSld>
</p:sld>
</file>

<file path=ppt/slides/slide3.xml><?xml version="1.0" encoding="utf-8"?>
<p:sld xmlns:p="http://schemas.openxmlformats.org/presentationml/2006/main">
  <p:cSld>
    <p:bg>
      <p:bgPr>
        <a:solidFill xmlns:a="http://schemas.openxmlformats.org/drawingml/2006/main">
          <a:srgbClr val="F4EFE8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36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49ccf1750d3b46c5"/>
          <a:stretch xmlns:a="http://schemas.openxmlformats.org/drawingml/2006/main"/>
        </p:blipFill>
        <p:spPr>
          <a:xfrm xmlns:a="http://schemas.openxmlformats.org/drawingml/2006/main">
            <a:off x="609600" y="249415"/>
            <a:ext cx="285750" cy="291745"/>
          </a:xfrm>
          <a:prstGeom xmlns:a="http://schemas.openxmlformats.org/drawingml/2006/main" prst="rect">
            <a:avLst/>
          </a:prstGeom>
        </p:spPr>
      </p:pic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BE935077-C5E4-4B11-A4D7-A474F7A914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9650" y="304800"/>
            <a:ext cx="40957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75" b="1" i="0">
                <a:solidFill>
                  <a:srgbClr val="667C9A"/>
                </a:solidFill>
              </a:defRPr>
            </a:pPr>
            <a:r>
              <a:rPr sz="975" b="1" i="0">
                <a:solidFill>
                  <a:srgbClr val="667C9A"/>
                </a:solidFill>
              </a:rPr>
              <a:t>FACC-NY MEMBER U.S. TAX GUIDE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469CDD5D-585A-41E8-AD88-E1606AC583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48800" y="238125"/>
            <a:ext cx="1485900" cy="266700"/>
          </a:xfrm>
          <a:prstGeom xmlns:a="http://schemas.openxmlformats.org/drawingml/2006/main" prst="roundRect">
            <a:avLst>
              <a:gd name="adj" fmla="val 42857"/>
            </a:avLst>
          </a:prstGeom>
          <a:solidFill xmlns:a="http://schemas.openxmlformats.org/drawingml/2006/main">
            <a:srgbClr val="FDE8EC"/>
          </a:solidFill>
          <a:ln xmlns:a="http://schemas.openxmlformats.org/drawingml/2006/main" w="9525">
            <a:solidFill>
              <a:srgbClr val="F5B8C2"/>
            </a:solidFill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A6CA13F8-AB10-4298-9D88-72D8D070A5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48800" y="295275"/>
            <a:ext cx="14859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825" b="1" i="0">
                <a:solidFill>
                  <a:srgbClr val="ED1B2F"/>
                </a:solidFill>
              </a:defRPr>
            </a:pPr>
            <a:r>
              <a:rPr sz="825" b="1" i="0">
                <a:solidFill>
                  <a:srgbClr val="ED1B2F"/>
                </a:solidFill>
              </a:rPr>
              <a:t>DO NOT DISTRIBUTE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F79946B2-7126-4F05-B252-8689B4E893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0" y="304800"/>
            <a:ext cx="4381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975" b="1" i="0">
                <a:solidFill>
                  <a:srgbClr val="8799AF"/>
                </a:solidFill>
              </a:defRPr>
            </a:pPr>
            <a:r>
              <a:rPr sz="975" b="1" i="0">
                <a:solidFill>
                  <a:srgbClr val="8799AF"/>
                </a:solidFill>
              </a:rPr>
              <a:t>03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575B9526-9B97-41E2-9301-30BABE0760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66750"/>
            <a:ext cx="1057275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850" b="1" i="0">
                <a:solidFill>
                  <a:srgbClr val="26245F"/>
                </a:solidFill>
              </a:defRPr>
            </a:pPr>
            <a:r>
              <a:rPr sz="2850" b="1" i="0">
                <a:solidFill>
                  <a:srgbClr val="26245F"/>
                </a:solidFill>
              </a:rPr>
              <a:t>The U.S. tax system is layered by authority and activity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223E66D2-E5A4-43C3-8057-1F8CE2BCD4C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304925"/>
            <a:ext cx="109728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CED4DC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3A5F4B67-28A9-4D27-AEC6-90FF1570C2A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466850"/>
            <a:ext cx="1057275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425" b="0" i="0">
                <a:solidFill>
                  <a:srgbClr val="667C9A"/>
                </a:solidFill>
              </a:defRPr>
            </a:pPr>
            <a:r>
              <a:rPr sz="1425" b="0" i="0">
                <a:solidFill>
                  <a:srgbClr val="667C9A"/>
                </a:solidFill>
              </a:rPr>
              <a:t>A single transaction can create obligations at more than one level—and each obligation can have a different filing trigger.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FDB9E1C5-C785-42E0-A745-69498400A2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152650"/>
            <a:ext cx="2457450" cy="2857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ED4DC"/>
            </a:solidFill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4D828DD5-BA3E-4097-88B0-7FBF17A616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" y="2362200"/>
            <a:ext cx="4191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125" b="1" i="0">
                <a:solidFill>
                  <a:srgbClr val="667C9A"/>
                </a:solidFill>
              </a:defRPr>
            </a:pPr>
            <a:r>
              <a:rPr sz="1125" b="1" i="0">
                <a:solidFill>
                  <a:srgbClr val="667C9A"/>
                </a:solidFill>
              </a:rPr>
              <a:t>01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983473E0-9FD7-4269-90F2-810BFF0DA3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" y="2743200"/>
            <a:ext cx="20383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 b="1" i="0">
                <a:solidFill>
                  <a:srgbClr val="26245F"/>
                </a:solidFill>
              </a:defRPr>
            </a:pPr>
            <a:r>
              <a:rPr sz="1350" b="1" i="0">
                <a:solidFill>
                  <a:srgbClr val="26245F"/>
                </a:solidFill>
              </a:rPr>
              <a:t>FEDERAL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E19E6FFA-D5E0-4FEB-8AB7-EC02196328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" y="3238500"/>
            <a:ext cx="20383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CED4DC"/>
            </a:solidFill>
            <a:prstDash val="solid"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EA055671-585C-4DA3-8BEC-4C7E7031B9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" y="3524250"/>
            <a:ext cx="2038350" cy="1162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0" i="0">
                <a:solidFill>
                  <a:srgbClr val="667C9A"/>
                </a:solidFill>
              </a:defRPr>
            </a:pPr>
            <a:r>
              <a:rPr sz="1275" b="0" i="0">
                <a:solidFill>
                  <a:srgbClr val="667C9A"/>
                </a:solidFill>
              </a:rPr>
              <a:t>Corporate income tax</a:t>
            </a:r>
          </a:p>
          <a:p xmlns:a="http://schemas.openxmlformats.org/drawingml/2006/main">
            <a:pPr algn="l">
              <a:defRPr sz="1275" b="0" i="0">
                <a:solidFill>
                  <a:srgbClr val="667C9A"/>
                </a:solidFill>
              </a:defRPr>
            </a:pPr>
            <a:r>
              <a:rPr sz="1275" b="0" i="0">
                <a:solidFill>
                  <a:srgbClr val="667C9A"/>
                </a:solidFill>
              </a:rPr>
              <a:t>Withholding</a:t>
            </a:r>
          </a:p>
          <a:p xmlns:a="http://schemas.openxmlformats.org/drawingml/2006/main">
            <a:pPr algn="l">
              <a:defRPr sz="1275" b="0" i="0">
                <a:solidFill>
                  <a:srgbClr val="667C9A"/>
                </a:solidFill>
              </a:defRPr>
            </a:pPr>
            <a:r>
              <a:rPr sz="1275" b="0" i="0">
                <a:solidFill>
                  <a:srgbClr val="667C9A"/>
                </a:solidFill>
              </a:rPr>
              <a:t>Employment taxes</a:t>
            </a:r>
          </a:p>
          <a:p xmlns:a="http://schemas.openxmlformats.org/drawingml/2006/main">
            <a:pPr algn="l">
              <a:defRPr sz="1275" b="0" i="0">
                <a:solidFill>
                  <a:srgbClr val="667C9A"/>
                </a:solidFill>
              </a:defRPr>
            </a:pPr>
            <a:r>
              <a:rPr sz="1275" b="0" i="0">
                <a:solidFill>
                  <a:srgbClr val="667C9A"/>
                </a:solidFill>
              </a:rPr>
              <a:t>International reporting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7E0FAF01-ACF8-4BA0-B302-B8518B00BC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52800" y="2152650"/>
            <a:ext cx="2457450" cy="2857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ED4DC"/>
            </a:solidFill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02086CA8-27EC-4228-93F7-8647451E2C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62350" y="2362200"/>
            <a:ext cx="4191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125" b="1" i="0">
                <a:solidFill>
                  <a:srgbClr val="667C9A"/>
                </a:solidFill>
              </a:defRPr>
            </a:pPr>
            <a:r>
              <a:rPr sz="1125" b="1" i="0">
                <a:solidFill>
                  <a:srgbClr val="667C9A"/>
                </a:solidFill>
              </a:rPr>
              <a:t>02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26866FD7-901C-4054-850D-2662DAEF7D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62350" y="2743200"/>
            <a:ext cx="20383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 b="1" i="0">
                <a:solidFill>
                  <a:srgbClr val="26245F"/>
                </a:solidFill>
              </a:defRPr>
            </a:pPr>
            <a:r>
              <a:rPr sz="1350" b="1" i="0">
                <a:solidFill>
                  <a:srgbClr val="26245F"/>
                </a:solidFill>
              </a:rPr>
              <a:t>STATE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7C676011-EBBF-42C8-BB2D-F6FC9940E0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62350" y="3238500"/>
            <a:ext cx="20383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CED4DC"/>
            </a:solidFill>
            <a:prstDash val="solid"/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07DC6601-8D21-4198-A266-8BD9BB4F76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62350" y="3524250"/>
            <a:ext cx="2038350" cy="1162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0" i="0">
                <a:solidFill>
                  <a:srgbClr val="667C9A"/>
                </a:solidFill>
              </a:defRPr>
            </a:pPr>
            <a:r>
              <a:rPr sz="1275" b="0" i="0">
                <a:solidFill>
                  <a:srgbClr val="667C9A"/>
                </a:solidFill>
              </a:rPr>
              <a:t>Income or franchise tax</a:t>
            </a:r>
          </a:p>
          <a:p xmlns:a="http://schemas.openxmlformats.org/drawingml/2006/main">
            <a:pPr algn="l">
              <a:defRPr sz="1275" b="0" i="0">
                <a:solidFill>
                  <a:srgbClr val="667C9A"/>
                </a:solidFill>
              </a:defRPr>
            </a:pPr>
            <a:r>
              <a:rPr sz="1275" b="0" i="0">
                <a:solidFill>
                  <a:srgbClr val="667C9A"/>
                </a:solidFill>
              </a:rPr>
              <a:t>Sales and use tax</a:t>
            </a:r>
          </a:p>
          <a:p xmlns:a="http://schemas.openxmlformats.org/drawingml/2006/main">
            <a:pPr algn="l">
              <a:defRPr sz="1275" b="0" i="0">
                <a:solidFill>
                  <a:srgbClr val="667C9A"/>
                </a:solidFill>
              </a:defRPr>
            </a:pPr>
            <a:r>
              <a:rPr sz="1275" b="0" i="0">
                <a:solidFill>
                  <a:srgbClr val="667C9A"/>
                </a:solidFill>
              </a:rPr>
              <a:t>Payroll taxes</a:t>
            </a:r>
          </a:p>
          <a:p xmlns:a="http://schemas.openxmlformats.org/drawingml/2006/main">
            <a:pPr algn="l">
              <a:defRPr sz="1275" b="0" i="0">
                <a:solidFill>
                  <a:srgbClr val="667C9A"/>
                </a:solidFill>
              </a:defRPr>
            </a:pPr>
            <a:r>
              <a:rPr sz="1275" b="0" i="0">
                <a:solidFill>
                  <a:srgbClr val="667C9A"/>
                </a:solidFill>
              </a:rPr>
              <a:t>Entity registrations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AFE35B9C-FACE-450C-B0B9-490FA2E704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2152650"/>
            <a:ext cx="2457450" cy="2857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ED4DC"/>
            </a:solidFill>
            <a:prstDash val="solid"/>
          </a:ln>
        </p:spPr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785B504C-1F05-4AAF-ABB9-B2EFE1C630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05550" y="2362200"/>
            <a:ext cx="4191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125" b="1" i="0">
                <a:solidFill>
                  <a:srgbClr val="667C9A"/>
                </a:solidFill>
              </a:defRPr>
            </a:pPr>
            <a:r>
              <a:rPr sz="1125" b="1" i="0">
                <a:solidFill>
                  <a:srgbClr val="667C9A"/>
                </a:solidFill>
              </a:rPr>
              <a:t>03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913AF0AB-3CCE-4581-9477-3D6B35A63C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05550" y="2743200"/>
            <a:ext cx="20383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 b="1" i="0">
                <a:solidFill>
                  <a:srgbClr val="26245F"/>
                </a:solidFill>
              </a:defRPr>
            </a:pPr>
            <a:r>
              <a:rPr sz="1350" b="1" i="0">
                <a:solidFill>
                  <a:srgbClr val="26245F"/>
                </a:solidFill>
              </a:rPr>
              <a:t>LOCAL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99EB41EF-87AD-4A05-8E34-8EFEB18FFF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05550" y="3238500"/>
            <a:ext cx="20383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CED4DC"/>
            </a:solidFill>
            <a:prstDash val="solid"/>
          </a:ln>
        </p:spPr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E39A8624-9539-47B6-B40D-1B8F445671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05550" y="3524250"/>
            <a:ext cx="2038350" cy="1162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0" i="0">
                <a:solidFill>
                  <a:srgbClr val="667C9A"/>
                </a:solidFill>
              </a:defRPr>
            </a:pPr>
            <a:r>
              <a:rPr sz="1275" b="0" i="0">
                <a:solidFill>
                  <a:srgbClr val="667C9A"/>
                </a:solidFill>
              </a:rPr>
              <a:t>Local income or business tax</a:t>
            </a:r>
          </a:p>
          <a:p xmlns:a="http://schemas.openxmlformats.org/drawingml/2006/main">
            <a:pPr algn="l">
              <a:defRPr sz="1275" b="0" i="0">
                <a:solidFill>
                  <a:srgbClr val="667C9A"/>
                </a:solidFill>
              </a:defRPr>
            </a:pPr>
            <a:r>
              <a:rPr sz="1275" b="0" i="0">
                <a:solidFill>
                  <a:srgbClr val="667C9A"/>
                </a:solidFill>
              </a:rPr>
              <a:t>Sales tax components</a:t>
            </a:r>
          </a:p>
          <a:p xmlns:a="http://schemas.openxmlformats.org/drawingml/2006/main">
            <a:pPr algn="l">
              <a:defRPr sz="1275" b="0" i="0">
                <a:solidFill>
                  <a:srgbClr val="667C9A"/>
                </a:solidFill>
              </a:defRPr>
            </a:pPr>
            <a:r>
              <a:rPr sz="1275" b="0" i="0">
                <a:solidFill>
                  <a:srgbClr val="667C9A"/>
                </a:solidFill>
              </a:rPr>
              <a:t>Payroll or occupancy taxes</a:t>
            </a:r>
          </a:p>
          <a:p xmlns:a="http://schemas.openxmlformats.org/drawingml/2006/main">
            <a:pPr algn="l">
              <a:defRPr sz="1275" b="0" i="0">
                <a:solidFill>
                  <a:srgbClr val="667C9A"/>
                </a:solidFill>
              </a:defRPr>
            </a:pPr>
            <a:r>
              <a:rPr sz="1275" b="0" i="0">
                <a:solidFill>
                  <a:srgbClr val="667C9A"/>
                </a:solidFill>
              </a:rPr>
              <a:t>Licenses and fees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8885CF87-7A02-4FA5-BEE1-F85E356793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39200" y="2152650"/>
            <a:ext cx="2457450" cy="2857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6245F"/>
          </a:solidFill>
          <a:ln xmlns:a="http://schemas.openxmlformats.org/drawingml/2006/main" w="9525">
            <a:solidFill>
              <a:srgbClr val="26245F"/>
            </a:solidFill>
            <a:prstDash val="solid"/>
          </a:ln>
        </p:spPr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2B4CA07F-1219-42B5-8EC1-ADAC75CABC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48750" y="2362200"/>
            <a:ext cx="4191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125" b="1" i="0">
                <a:solidFill>
                  <a:srgbClr val="ED1B2F"/>
                </a:solidFill>
              </a:defRPr>
            </a:pPr>
            <a:r>
              <a:rPr sz="1125" b="1" i="0">
                <a:solidFill>
                  <a:srgbClr val="ED1B2F"/>
                </a:solidFill>
              </a:rPr>
              <a:t>04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D549F7B7-97B6-4E88-B3A8-7E212802D2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48750" y="2743200"/>
            <a:ext cx="20383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 b="1" i="0">
                <a:solidFill>
                  <a:srgbClr val="FFFFFF"/>
                </a:solidFill>
              </a:defRPr>
            </a:pPr>
            <a:r>
              <a:rPr sz="1350" b="1" i="0">
                <a:solidFill>
                  <a:srgbClr val="FFFFFF"/>
                </a:solidFill>
              </a:rPr>
              <a:t>CROSS-BORDER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E0AAA9BA-3BAD-4107-85F4-C25335F0DE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48750" y="3238500"/>
            <a:ext cx="20383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667C9A"/>
            </a:solidFill>
            <a:prstDash val="solid"/>
          </a:ln>
        </p:spPr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8344E8FE-B4E0-4A51-9971-7BCA6D380A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48750" y="3524250"/>
            <a:ext cx="2038350" cy="1162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0" i="0">
                <a:solidFill>
                  <a:srgbClr val="E8EDF3"/>
                </a:solidFill>
              </a:defRPr>
            </a:pPr>
            <a:r>
              <a:rPr sz="1275" b="0" i="0">
                <a:solidFill>
                  <a:srgbClr val="E8EDF3"/>
                </a:solidFill>
              </a:rPr>
              <a:t>Treaty position</a:t>
            </a:r>
          </a:p>
          <a:p xmlns:a="http://schemas.openxmlformats.org/drawingml/2006/main">
            <a:pPr algn="l">
              <a:defRPr sz="1275" b="0" i="0">
                <a:solidFill>
                  <a:srgbClr val="E8EDF3"/>
                </a:solidFill>
              </a:defRPr>
            </a:pPr>
            <a:r>
              <a:rPr sz="1275" b="0" i="0">
                <a:solidFill>
                  <a:srgbClr val="E8EDF3"/>
                </a:solidFill>
              </a:rPr>
              <a:t>Permanent establishment</a:t>
            </a:r>
          </a:p>
          <a:p xmlns:a="http://schemas.openxmlformats.org/drawingml/2006/main">
            <a:pPr algn="l">
              <a:defRPr sz="1275" b="0" i="0">
                <a:solidFill>
                  <a:srgbClr val="E8EDF3"/>
                </a:solidFill>
              </a:defRPr>
            </a:pPr>
            <a:r>
              <a:rPr sz="1275" b="0" i="0">
                <a:solidFill>
                  <a:srgbClr val="E8EDF3"/>
                </a:solidFill>
              </a:rPr>
              <a:t>Transfer pricing</a:t>
            </a:r>
          </a:p>
          <a:p xmlns:a="http://schemas.openxmlformats.org/drawingml/2006/main">
            <a:pPr algn="l">
              <a:defRPr sz="1275" b="0" i="0">
                <a:solidFill>
                  <a:srgbClr val="E8EDF3"/>
                </a:solidFill>
              </a:defRPr>
            </a:pPr>
            <a:r>
              <a:rPr sz="1275" b="0" i="0">
                <a:solidFill>
                  <a:srgbClr val="E8EDF3"/>
                </a:solidFill>
              </a:rPr>
              <a:t>Withholding and repatriation</a:t>
            </a:r>
          </a:p>
        </p:txBody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CBDAA377-214C-42C1-B1B1-78E0221913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334000"/>
            <a:ext cx="10687050" cy="5143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EDF3"/>
          </a:solidFill>
          <a:ln xmlns:a="http://schemas.openxmlformats.org/drawingml/2006/main" w="0">
            <a:solidFill>
              <a:srgbClr val="E8EDF3"/>
            </a:solidFill>
            <a:prstDash val="solid"/>
          </a:ln>
        </p:spPr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898626F2-C70A-4AA0-A474-71B4B12F21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5505450"/>
            <a:ext cx="1333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00" b="1" i="0">
                <a:solidFill>
                  <a:srgbClr val="667C9A"/>
                </a:solidFill>
              </a:defRPr>
            </a:pPr>
            <a:r>
              <a:rPr sz="900" b="1" i="0">
                <a:solidFill>
                  <a:srgbClr val="667C9A"/>
                </a:solidFill>
              </a:rPr>
              <a:t>PRACTICAL RULE</a:t>
            </a:r>
          </a:p>
        </p:txBody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E47E40AB-A227-4B81-A252-865228B78D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86000" y="5429250"/>
            <a:ext cx="8572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425" b="1" i="0">
                <a:solidFill>
                  <a:srgbClr val="26245F"/>
                </a:solidFill>
              </a:defRPr>
            </a:pPr>
            <a:r>
              <a:rPr sz="1425" b="1" i="0">
                <a:solidFill>
                  <a:srgbClr val="26245F"/>
                </a:solidFill>
              </a:rPr>
              <a:t>Build one exposure map that connects entity, people, customers, products and cash flows.</a:t>
            </a:r>
          </a:p>
        </p:txBody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5E0FDDCA-B2F7-4226-827D-A68C03929E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267450"/>
            <a:ext cx="99060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675" b="0" i="1">
                <a:solidFill>
                  <a:srgbClr val="8799AF"/>
                </a:solidFill>
              </a:defRPr>
            </a:pPr>
            <a:r>
              <a:rPr sz="675" b="0" i="1">
                <a:solidFill>
                  <a:srgbClr val="8799AF"/>
                </a:solidFill>
              </a:rPr>
              <a:t>Selected sources: IRS; U.S. Small Business Administration</a:t>
            </a:r>
          </a:p>
        </p:txBody>
      </p:sp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93B18F10-ED53-4702-8C65-16FBCC52BE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48425"/>
            <a:ext cx="109728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CED4DC"/>
            </a:solidFill>
            <a:prstDash val="solid"/>
          </a:ln>
        </p:spPr>
      </p:sp>
      <p:sp>
        <p:nvSpPr>
          <p:cNvPr id="34" name="">
            <a:extLst xmlns:a="http://schemas.openxmlformats.org/drawingml/2006/main">
              <a:ext uri="{FF2B5EF4-FFF2-40B4-BE49-F238E27FC236}">
                <a16:creationId xmlns:a16="http://schemas.microsoft.com/office/drawing/2014/main" id="{17E5FC7A-D370-4173-88E7-52C17BB291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43675"/>
            <a:ext cx="6286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750" b="1" i="0">
                <a:solidFill>
                  <a:srgbClr val="8799AF"/>
                </a:solidFill>
              </a:defRPr>
            </a:pPr>
            <a:r>
              <a:rPr sz="750" b="1" i="0">
                <a:solidFill>
                  <a:srgbClr val="8799AF"/>
                </a:solidFill>
              </a:rPr>
              <a:t>DO NOT DISTRIBUTE — GENERAL INFORMATION ONLY; NOT TAX, LEGAL OR INVESTMENT ADVICE</a:t>
            </a:r>
          </a:p>
        </p:txBody>
      </p:sp>
      <p:sp>
        <p:nvSpPr>
          <p:cNvPr id="35" name="">
            <a:extLst xmlns:a="http://schemas.openxmlformats.org/drawingml/2006/main">
              <a:ext uri="{FF2B5EF4-FFF2-40B4-BE49-F238E27FC236}">
                <a16:creationId xmlns:a16="http://schemas.microsoft.com/office/drawing/2014/main" id="{B4133205-C03D-4CB7-94AB-1F59EAEF47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53250" y="6543675"/>
            <a:ext cx="46291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750" b="0" i="0">
                <a:solidFill>
                  <a:srgbClr val="8799AF"/>
                </a:solidFill>
              </a:defRPr>
            </a:pPr>
            <a:r>
              <a:rPr sz="750" b="0" i="0">
                <a:solidFill>
                  <a:srgbClr val="8799AF"/>
                </a:solidFill>
              </a:rPr>
              <a:t>Finnish American Chamber of Commerce in New York</a:t>
            </a:r>
          </a:p>
        </p:txBody>
      </p:sp>
    </p:spTree>
    <p:extLst>
      <p:ext uri="{BB962C8B-B14F-4D97-AF65-F5344CB8AC3E}">
        <p14:creationId xmlns:p14="http://schemas.microsoft.com/office/powerpoint/2010/main" val="872685791"/>
      </p:ext>
    </p:extLst>
  </p:cSld>
</p:sld>
</file>

<file path=ppt/slides/slide4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9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509e76bdf3414a6c"/>
          <a:stretch xmlns:a="http://schemas.openxmlformats.org/drawingml/2006/main"/>
        </p:blipFill>
        <p:spPr>
          <a:xfrm xmlns:a="http://schemas.openxmlformats.org/drawingml/2006/main">
            <a:off x="609600" y="249415"/>
            <a:ext cx="285750" cy="291745"/>
          </a:xfrm>
          <a:prstGeom xmlns:a="http://schemas.openxmlformats.org/drawingml/2006/main" prst="rect">
            <a:avLst/>
          </a:prstGeom>
        </p:spPr>
      </p:pic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7F81BEDD-2B20-4C15-8E63-8812CC6102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9650" y="304800"/>
            <a:ext cx="40957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75" b="1" i="0">
                <a:solidFill>
                  <a:srgbClr val="667C9A"/>
                </a:solidFill>
              </a:defRPr>
            </a:pPr>
            <a:r>
              <a:rPr sz="975" b="1" i="0">
                <a:solidFill>
                  <a:srgbClr val="667C9A"/>
                </a:solidFill>
              </a:rPr>
              <a:t>FACC-NY MEMBER U.S. TAX GUIDE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7E49E24E-4421-4D0A-9D3C-C1D653FC14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48800" y="238125"/>
            <a:ext cx="1485900" cy="266700"/>
          </a:xfrm>
          <a:prstGeom xmlns:a="http://schemas.openxmlformats.org/drawingml/2006/main" prst="roundRect">
            <a:avLst>
              <a:gd name="adj" fmla="val 42857"/>
            </a:avLst>
          </a:prstGeom>
          <a:solidFill xmlns:a="http://schemas.openxmlformats.org/drawingml/2006/main">
            <a:srgbClr val="FDE8EC"/>
          </a:solidFill>
          <a:ln xmlns:a="http://schemas.openxmlformats.org/drawingml/2006/main" w="9525">
            <a:solidFill>
              <a:srgbClr val="F5B8C2"/>
            </a:solidFill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614DF166-6AAA-41EA-82F8-E398AD5B8A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48800" y="295275"/>
            <a:ext cx="14859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825" b="1" i="0">
                <a:solidFill>
                  <a:srgbClr val="ED1B2F"/>
                </a:solidFill>
              </a:defRPr>
            </a:pPr>
            <a:r>
              <a:rPr sz="825" b="1" i="0">
                <a:solidFill>
                  <a:srgbClr val="ED1B2F"/>
                </a:solidFill>
              </a:rPr>
              <a:t>DO NOT DISTRIBUTE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2898326D-BE8E-4C95-9925-E71F355671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0" y="304800"/>
            <a:ext cx="4381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975" b="1" i="0">
                <a:solidFill>
                  <a:srgbClr val="8799AF"/>
                </a:solidFill>
              </a:defRPr>
            </a:pPr>
            <a:r>
              <a:rPr sz="975" b="1" i="0">
                <a:solidFill>
                  <a:srgbClr val="8799AF"/>
                </a:solidFill>
              </a:rPr>
              <a:t>04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F49BD9CD-813F-401C-BFF8-085EC4C07F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66750"/>
            <a:ext cx="1057275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850" b="1" i="0">
                <a:solidFill>
                  <a:srgbClr val="26245F"/>
                </a:solidFill>
              </a:defRPr>
            </a:pPr>
            <a:r>
              <a:rPr sz="2850" b="1" i="0">
                <a:solidFill>
                  <a:srgbClr val="26245F"/>
                </a:solidFill>
              </a:rPr>
              <a:t>Federal and state obligations follow different footprints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1B972E3B-A957-4640-8517-6DCB8CC0D9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304925"/>
            <a:ext cx="109728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CED4DC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B2C93A53-B30D-4CFB-A1BC-20C5199DFB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466850"/>
            <a:ext cx="106680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425" b="0" i="0">
                <a:solidFill>
                  <a:srgbClr val="667C9A"/>
                </a:solidFill>
              </a:defRPr>
            </a:pPr>
            <a:r>
              <a:rPr sz="1425" b="0" i="0">
                <a:solidFill>
                  <a:srgbClr val="667C9A"/>
                </a:solidFill>
              </a:rPr>
              <a:t>A federal position does not automatically resolve state exposure, and state requirements vary by location and business model.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C3F80FE7-BE52-401A-9968-CE739B2149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152650"/>
            <a:ext cx="5105400" cy="2952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6245F"/>
          </a:solidFill>
          <a:ln xmlns:a="http://schemas.openxmlformats.org/drawingml/2006/main" w="0">
            <a:solidFill>
              <a:srgbClr val="26245F"/>
            </a:solidFill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70D7174B-B5DE-4DE7-8641-0FE2229F63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2381250"/>
            <a:ext cx="42862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75" b="1" i="0">
                <a:solidFill>
                  <a:srgbClr val="ED1B2F"/>
                </a:solidFill>
              </a:defRPr>
            </a:pPr>
            <a:r>
              <a:rPr sz="975" b="1" i="0">
                <a:solidFill>
                  <a:srgbClr val="ED1B2F"/>
                </a:solidFill>
              </a:rPr>
              <a:t>FEDERAL LENS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5401AC63-61F5-49B2-883E-4061F7D99B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2781300"/>
            <a:ext cx="428625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 b="1" i="0">
                <a:solidFill>
                  <a:srgbClr val="FFFFFF"/>
                </a:solidFill>
              </a:defRPr>
            </a:pPr>
            <a:r>
              <a:rPr sz="1800" b="1" i="0">
                <a:solidFill>
                  <a:srgbClr val="FFFFFF"/>
                </a:solidFill>
              </a:rPr>
              <a:t>Is the Finnish company engaged in a U.S. trade or business?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4E46EF1B-2C15-4524-8FE8-8FE0566E9F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3714750"/>
            <a:ext cx="66675" cy="666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ED1B2F"/>
          </a:solidFill>
          <a:ln xmlns:a="http://schemas.openxmlformats.org/drawingml/2006/main" w="0">
            <a:solidFill>
              <a:srgbClr val="ED1B2F"/>
            </a:solidFill>
            <a:prstDash val="solid"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0BE0CF91-228B-49E0-81ED-C443234716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" y="3638550"/>
            <a:ext cx="401955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0" i="0">
                <a:solidFill>
                  <a:srgbClr val="E8EDF3"/>
                </a:solidFill>
              </a:defRPr>
            </a:pPr>
            <a:r>
              <a:rPr sz="1200" b="0" i="0">
                <a:solidFill>
                  <a:srgbClr val="E8EDF3"/>
                </a:solidFill>
              </a:rPr>
              <a:t>Certain U.S.-source income may be taxable or subject to withholding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CFE4B436-599C-4F2D-9654-D41E64D838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4305300"/>
            <a:ext cx="66675" cy="666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ED1B2F"/>
          </a:solidFill>
          <a:ln xmlns:a="http://schemas.openxmlformats.org/drawingml/2006/main" w="0">
            <a:solidFill>
              <a:srgbClr val="ED1B2F"/>
            </a:solidFill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1F958D4A-8431-4F93-9F06-5B1C48A83A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" y="4229100"/>
            <a:ext cx="401955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0" i="0">
                <a:solidFill>
                  <a:srgbClr val="E8EDF3"/>
                </a:solidFill>
              </a:defRPr>
            </a:pPr>
            <a:r>
              <a:rPr sz="1200" b="0" i="0">
                <a:solidFill>
                  <a:srgbClr val="E8EDF3"/>
                </a:solidFill>
              </a:rPr>
              <a:t>A foreign corporation may have Form 1120-F filing responsibilities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AF285031-9FB3-4916-AD8C-4FE82437B8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2152650"/>
            <a:ext cx="5334000" cy="2952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4EFE8"/>
          </a:solidFill>
          <a:ln xmlns:a="http://schemas.openxmlformats.org/drawingml/2006/main" w="9525">
            <a:solidFill>
              <a:srgbClr val="CED4DC"/>
            </a:solidFill>
            <a:prstDash val="solid"/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3FB2F085-2A37-437E-88CF-A3985776FE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96050" y="2381250"/>
            <a:ext cx="4572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75" b="1" i="0">
                <a:solidFill>
                  <a:srgbClr val="667C9A"/>
                </a:solidFill>
              </a:defRPr>
            </a:pPr>
            <a:r>
              <a:rPr sz="975" b="1" i="0">
                <a:solidFill>
                  <a:srgbClr val="667C9A"/>
                </a:solidFill>
              </a:rPr>
              <a:t>STATE + LOCAL LENS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434466DA-03EA-4192-9825-7C9D4446EF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96050" y="2781300"/>
            <a:ext cx="457200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 b="1" i="0">
                <a:solidFill>
                  <a:srgbClr val="26245F"/>
                </a:solidFill>
              </a:defRPr>
            </a:pPr>
            <a:r>
              <a:rPr sz="1800" b="1" i="0">
                <a:solidFill>
                  <a:srgbClr val="26245F"/>
                </a:solidFill>
              </a:rPr>
              <a:t>Where does the company have sufficient connection—or nexus?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D488F2F9-96BB-4106-8342-175C008207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96050" y="3714750"/>
            <a:ext cx="66675" cy="666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667C9A"/>
          </a:solidFill>
          <a:ln xmlns:a="http://schemas.openxmlformats.org/drawingml/2006/main" w="0">
            <a:solidFill>
              <a:srgbClr val="667C9A"/>
            </a:solidFill>
            <a:prstDash val="solid"/>
          </a:ln>
        </p:spPr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1EF253CE-0932-4C90-827D-A245A04F5A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0" y="3638550"/>
            <a:ext cx="43053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0" i="0">
                <a:solidFill>
                  <a:srgbClr val="25364A"/>
                </a:solidFill>
              </a:defRPr>
            </a:pPr>
            <a:r>
              <a:rPr sz="1200" b="0" i="0">
                <a:solidFill>
                  <a:srgbClr val="25364A"/>
                </a:solidFill>
              </a:rPr>
              <a:t>Sales, employees, property and other activity can create state obligations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0E8DB785-704F-457C-8139-B1E05FE719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96050" y="4305300"/>
            <a:ext cx="66675" cy="666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667C9A"/>
          </a:solidFill>
          <a:ln xmlns:a="http://schemas.openxmlformats.org/drawingml/2006/main" w="0">
            <a:solidFill>
              <a:srgbClr val="667C9A"/>
            </a:solidFill>
            <a:prstDash val="solid"/>
          </a:ln>
        </p:spPr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B29CE692-A8DA-460C-A9AF-3C8AFF8D64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0" y="4229100"/>
            <a:ext cx="43053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0" i="0">
                <a:solidFill>
                  <a:srgbClr val="25364A"/>
                </a:solidFill>
              </a:defRPr>
            </a:pPr>
            <a:r>
              <a:rPr sz="1200" b="0" i="0">
                <a:solidFill>
                  <a:srgbClr val="25364A"/>
                </a:solidFill>
              </a:rPr>
              <a:t>Income, franchise, sales and payroll taxes may use different thresholds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EA188509-FADE-466A-A9DC-7B34E09184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410200"/>
            <a:ext cx="10972800" cy="457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1D6"/>
          </a:solidFill>
          <a:ln xmlns:a="http://schemas.openxmlformats.org/drawingml/2006/main" w="0">
            <a:solidFill>
              <a:srgbClr val="FFF1D6"/>
            </a:solidFill>
            <a:prstDash val="solid"/>
          </a:ln>
        </p:spPr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978F2176-3F56-4660-A44D-2A1A1682C7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543550"/>
            <a:ext cx="109728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1350" b="1" i="0">
                <a:solidFill>
                  <a:srgbClr val="D48B13"/>
                </a:solidFill>
              </a:defRPr>
            </a:pPr>
            <a:r>
              <a:rPr sz="1350" b="1" i="0">
                <a:solidFill>
                  <a:srgbClr val="D48B13"/>
                </a:solidFill>
              </a:rPr>
              <a:t>Treaty protection, when available, may not eliminate state or sales-tax obligations.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6CE64A34-BF39-4E9E-A601-07EC35AB1E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267450"/>
            <a:ext cx="99060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675" b="0" i="1">
                <a:solidFill>
                  <a:srgbClr val="8799AF"/>
                </a:solidFill>
              </a:defRPr>
            </a:pPr>
            <a:r>
              <a:rPr sz="675" b="0" i="1">
                <a:solidFill>
                  <a:srgbClr val="8799AF"/>
                </a:solidFill>
              </a:rPr>
              <a:t>Selected sources: IRS International Business; U.S.–Finland Income Tax Treaty; SBA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37E4151E-DE68-400A-87CE-1A8B02E5B0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48425"/>
            <a:ext cx="109728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CED4DC"/>
            </a:solidFill>
            <a:prstDash val="solid"/>
          </a:ln>
        </p:spPr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B0C3F05B-F6E4-4555-9517-236779C4EB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43675"/>
            <a:ext cx="6286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750" b="1" i="0">
                <a:solidFill>
                  <a:srgbClr val="8799AF"/>
                </a:solidFill>
              </a:defRPr>
            </a:pPr>
            <a:r>
              <a:rPr sz="750" b="1" i="0">
                <a:solidFill>
                  <a:srgbClr val="8799AF"/>
                </a:solidFill>
              </a:rPr>
              <a:t>DO NOT DISTRIBUTE — GENERAL INFORMATION ONLY; NOT TAX, LEGAL OR INVESTMENT ADVICE</a:t>
            </a:r>
          </a:p>
        </p:txBody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A880FFA3-40D7-4A55-A348-8013E51965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53250" y="6543675"/>
            <a:ext cx="46291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750" b="0" i="0">
                <a:solidFill>
                  <a:srgbClr val="8799AF"/>
                </a:solidFill>
              </a:defRPr>
            </a:pPr>
            <a:r>
              <a:rPr sz="750" b="0" i="0">
                <a:solidFill>
                  <a:srgbClr val="8799AF"/>
                </a:solidFill>
              </a:rPr>
              <a:t>Finnish American Chamber of Commerce in New York</a:t>
            </a:r>
          </a:p>
        </p:txBody>
      </p:sp>
    </p:spTree>
    <p:extLst>
      <p:ext uri="{BB962C8B-B14F-4D97-AF65-F5344CB8AC3E}">
        <p14:creationId xmlns:p14="http://schemas.microsoft.com/office/powerpoint/2010/main" val="1009173949"/>
      </p:ext>
    </p:extLst>
  </p:cSld>
</p:sld>
</file>

<file path=ppt/slides/slide5.xml><?xml version="1.0" encoding="utf-8"?>
<p:sld xmlns:p="http://schemas.openxmlformats.org/presentationml/2006/main">
  <p:cSld>
    <p:bg>
      <p:bgPr>
        <a:solidFill xmlns:a="http://schemas.openxmlformats.org/drawingml/2006/main">
          <a:srgbClr val="F4EFE8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37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2199a9bf7ff04871"/>
          <a:stretch xmlns:a="http://schemas.openxmlformats.org/drawingml/2006/main"/>
        </p:blipFill>
        <p:spPr>
          <a:xfrm xmlns:a="http://schemas.openxmlformats.org/drawingml/2006/main">
            <a:off x="609600" y="249415"/>
            <a:ext cx="285750" cy="291745"/>
          </a:xfrm>
          <a:prstGeom xmlns:a="http://schemas.openxmlformats.org/drawingml/2006/main" prst="rect">
            <a:avLst/>
          </a:prstGeom>
        </p:spPr>
      </p:pic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71076181-1FA1-4D84-8FBB-C4E987B9EE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9650" y="304800"/>
            <a:ext cx="40957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75" b="1" i="0">
                <a:solidFill>
                  <a:srgbClr val="667C9A"/>
                </a:solidFill>
              </a:defRPr>
            </a:pPr>
            <a:r>
              <a:rPr sz="975" b="1" i="0">
                <a:solidFill>
                  <a:srgbClr val="667C9A"/>
                </a:solidFill>
              </a:rPr>
              <a:t>FACC-NY MEMBER U.S. TAX GUIDE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227B4346-D2CF-489C-9801-6315A88F64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48800" y="238125"/>
            <a:ext cx="1485900" cy="266700"/>
          </a:xfrm>
          <a:prstGeom xmlns:a="http://schemas.openxmlformats.org/drawingml/2006/main" prst="roundRect">
            <a:avLst>
              <a:gd name="adj" fmla="val 42857"/>
            </a:avLst>
          </a:prstGeom>
          <a:solidFill xmlns:a="http://schemas.openxmlformats.org/drawingml/2006/main">
            <a:srgbClr val="FDE8EC"/>
          </a:solidFill>
          <a:ln xmlns:a="http://schemas.openxmlformats.org/drawingml/2006/main" w="9525">
            <a:solidFill>
              <a:srgbClr val="F5B8C2"/>
            </a:solidFill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65939E80-EBCD-4CE6-98BE-3B49E5A308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48800" y="295275"/>
            <a:ext cx="14859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825" b="1" i="0">
                <a:solidFill>
                  <a:srgbClr val="ED1B2F"/>
                </a:solidFill>
              </a:defRPr>
            </a:pPr>
            <a:r>
              <a:rPr sz="825" b="1" i="0">
                <a:solidFill>
                  <a:srgbClr val="ED1B2F"/>
                </a:solidFill>
              </a:rPr>
              <a:t>DO NOT DISTRIBUTE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A9FD41FB-B0C1-4875-A868-A2E16AC46B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0" y="304800"/>
            <a:ext cx="4381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975" b="1" i="0">
                <a:solidFill>
                  <a:srgbClr val="8799AF"/>
                </a:solidFill>
              </a:defRPr>
            </a:pPr>
            <a:r>
              <a:rPr sz="975" b="1" i="0">
                <a:solidFill>
                  <a:srgbClr val="8799AF"/>
                </a:solidFill>
              </a:rPr>
              <a:t>05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058C49B9-E708-4021-A4C9-33489C5160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66750"/>
            <a:ext cx="1057275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850" b="1" i="0">
                <a:solidFill>
                  <a:srgbClr val="26245F"/>
                </a:solidFill>
              </a:defRPr>
            </a:pPr>
            <a:r>
              <a:rPr sz="2850" b="1" i="0">
                <a:solidFill>
                  <a:srgbClr val="26245F"/>
                </a:solidFill>
              </a:rPr>
              <a:t>Economic nexus can arise without a physical office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92B103A5-169E-4195-B013-73C19762A1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304925"/>
            <a:ext cx="109728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CED4DC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A623404A-DBEB-4BD7-B6EC-FEF552559C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466850"/>
            <a:ext cx="108585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425" b="0" i="0">
                <a:solidFill>
                  <a:srgbClr val="667C9A"/>
                </a:solidFill>
              </a:defRPr>
            </a:pPr>
            <a:r>
              <a:rPr sz="1425" b="0" i="0">
                <a:solidFill>
                  <a:srgbClr val="667C9A"/>
                </a:solidFill>
              </a:rPr>
              <a:t>After South Dakota v. Wayfair, states may require qualifying remote sellers to collect and remit sales tax based on economic and virtual contacts.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A117531D-AB7F-493D-AE16-32BDFB6F47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714500" y="3333750"/>
            <a:ext cx="87630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28575">
            <a:solidFill>
              <a:srgbClr val="667C9A"/>
            </a:solidFill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F0D3CC26-4F38-4185-A907-E6747A2DE0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66850" y="3105150"/>
            <a:ext cx="457200" cy="4572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26245F"/>
          </a:solidFill>
          <a:ln xmlns:a="http://schemas.openxmlformats.org/drawingml/2006/main" w="0">
            <a:solidFill>
              <a:srgbClr val="26245F"/>
            </a:solidFill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2BC9E12D-C5A4-4115-9CB6-6C3C662AB6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66850" y="3209925"/>
            <a:ext cx="4572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1275" b="1" i="0">
                <a:solidFill>
                  <a:srgbClr val="FFFFFF"/>
                </a:solidFill>
              </a:defRPr>
            </a:pPr>
            <a:r>
              <a:rPr sz="1275" b="1" i="0">
                <a:solidFill>
                  <a:srgbClr val="FFFFFF"/>
                </a:solidFill>
              </a:rPr>
              <a:t>1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0FD72C5C-79E5-4DF4-BDC9-3A971A53BA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152650"/>
            <a:ext cx="21717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1050" b="1" i="0">
                <a:solidFill>
                  <a:srgbClr val="667C9A"/>
                </a:solidFill>
              </a:defRPr>
            </a:pPr>
            <a:r>
              <a:rPr sz="1050" b="1" i="0">
                <a:solidFill>
                  <a:srgbClr val="667C9A"/>
                </a:solidFill>
              </a:rPr>
              <a:t>REMOTE SALES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341C3C1D-83EE-407F-802A-3D2B53BFCD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457450"/>
            <a:ext cx="217170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1425" b="1" i="0">
                <a:solidFill>
                  <a:srgbClr val="26245F"/>
                </a:solidFill>
              </a:defRPr>
            </a:pPr>
            <a:r>
              <a:rPr sz="1425" b="1" i="0">
                <a:solidFill>
                  <a:srgbClr val="26245F"/>
                </a:solidFill>
              </a:rPr>
              <a:t>Finnish company sells into multiple states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C6445915-B824-4FF2-AFEF-0717C6FE01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810000"/>
            <a:ext cx="21717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1200" b="0" i="0">
                <a:solidFill>
                  <a:srgbClr val="667C9A"/>
                </a:solidFill>
              </a:defRPr>
            </a:pPr>
            <a:r>
              <a:rPr sz="1200" b="0" i="0">
                <a:solidFill>
                  <a:srgbClr val="667C9A"/>
                </a:solidFill>
              </a:rPr>
              <a:t>No U.S. office does not end the analysis.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71B9F9F6-2978-4528-9160-F3AED62584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10050" y="3105150"/>
            <a:ext cx="457200" cy="4572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26245F"/>
          </a:solidFill>
          <a:ln xmlns:a="http://schemas.openxmlformats.org/drawingml/2006/main" w="0">
            <a:solidFill>
              <a:srgbClr val="26245F"/>
            </a:solidFill>
            <a:prstDash val="solid"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FD720CAB-FA00-4A24-8BA4-CB8503E003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10050" y="3209925"/>
            <a:ext cx="4572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1275" b="1" i="0">
                <a:solidFill>
                  <a:srgbClr val="FFFFFF"/>
                </a:solidFill>
              </a:defRPr>
            </a:pPr>
            <a:r>
              <a:rPr sz="1275" b="1" i="0">
                <a:solidFill>
                  <a:srgbClr val="FFFFFF"/>
                </a:solidFill>
              </a:rPr>
              <a:t>2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EAFF73A7-ED8C-4EF6-B89E-686B7346AC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52800" y="2152650"/>
            <a:ext cx="21717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1050" b="1" i="0">
                <a:solidFill>
                  <a:srgbClr val="667C9A"/>
                </a:solidFill>
              </a:defRPr>
            </a:pPr>
            <a:r>
              <a:rPr sz="1050" b="1" i="0">
                <a:solidFill>
                  <a:srgbClr val="667C9A"/>
                </a:solidFill>
              </a:rPr>
              <a:t>STATE THRESHOLD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E32A64B3-A42F-43CE-9C98-6E278B5601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52800" y="2457450"/>
            <a:ext cx="217170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1425" b="1" i="0">
                <a:solidFill>
                  <a:srgbClr val="26245F"/>
                </a:solidFill>
              </a:defRPr>
            </a:pPr>
            <a:r>
              <a:rPr sz="1425" b="1" i="0">
                <a:solidFill>
                  <a:srgbClr val="26245F"/>
                </a:solidFill>
              </a:rPr>
              <a:t>Revenue or transaction tests may apply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7F4E06C4-2D6F-4406-8A27-8E69C76F85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52800" y="3810000"/>
            <a:ext cx="21717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1200" b="0" i="0">
                <a:solidFill>
                  <a:srgbClr val="667C9A"/>
                </a:solidFill>
              </a:defRPr>
            </a:pPr>
            <a:r>
              <a:rPr sz="1200" b="0" i="0">
                <a:solidFill>
                  <a:srgbClr val="667C9A"/>
                </a:solidFill>
              </a:rPr>
              <a:t>Rules and measurement periods vary by state.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E5D27CCA-02E4-45E7-8B33-D7B5A70549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53250" y="3105150"/>
            <a:ext cx="457200" cy="4572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26245F"/>
          </a:solidFill>
          <a:ln xmlns:a="http://schemas.openxmlformats.org/drawingml/2006/main" w="0">
            <a:solidFill>
              <a:srgbClr val="26245F"/>
            </a:solidFill>
            <a:prstDash val="solid"/>
          </a:ln>
        </p:spPr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54B0F338-4BC4-4F99-BBFB-3EF9C6B2D4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53250" y="3209925"/>
            <a:ext cx="4572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1275" b="1" i="0">
                <a:solidFill>
                  <a:srgbClr val="FFFFFF"/>
                </a:solidFill>
              </a:defRPr>
            </a:pPr>
            <a:r>
              <a:rPr sz="1275" b="1" i="0">
                <a:solidFill>
                  <a:srgbClr val="FFFFFF"/>
                </a:solidFill>
              </a:rPr>
              <a:t>3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6C33DD60-1CB7-41F1-957D-2BCC6FA732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2152650"/>
            <a:ext cx="21717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1050" b="1" i="0">
                <a:solidFill>
                  <a:srgbClr val="667C9A"/>
                </a:solidFill>
              </a:defRPr>
            </a:pPr>
            <a:r>
              <a:rPr sz="1050" b="1" i="0">
                <a:solidFill>
                  <a:srgbClr val="667C9A"/>
                </a:solidFill>
              </a:rPr>
              <a:t>REGISTRATION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C65C0E62-0D87-4EF2-8E86-035062AEC2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2457450"/>
            <a:ext cx="217170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1425" b="1" i="0">
                <a:solidFill>
                  <a:srgbClr val="26245F"/>
                </a:solidFill>
              </a:defRPr>
            </a:pPr>
            <a:r>
              <a:rPr sz="1425" b="1" i="0">
                <a:solidFill>
                  <a:srgbClr val="26245F"/>
                </a:solidFill>
              </a:rPr>
              <a:t>Obligation may begin after a threshold is met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233C545C-0D79-457F-836D-371410BEE3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3810000"/>
            <a:ext cx="21717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1200" b="0" i="0">
                <a:solidFill>
                  <a:srgbClr val="667C9A"/>
                </a:solidFill>
              </a:defRPr>
            </a:pPr>
            <a:r>
              <a:rPr sz="1200" b="0" i="0">
                <a:solidFill>
                  <a:srgbClr val="667C9A"/>
                </a:solidFill>
              </a:rPr>
              <a:t>The company may need permits, systems and return processes.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B62EB52F-8152-43D0-BAC2-64043B9E60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96450" y="3105150"/>
            <a:ext cx="457200" cy="4572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ED1B2F"/>
          </a:solidFill>
          <a:ln xmlns:a="http://schemas.openxmlformats.org/drawingml/2006/main" w="0">
            <a:solidFill>
              <a:srgbClr val="ED1B2F"/>
            </a:solidFill>
            <a:prstDash val="solid"/>
          </a:ln>
        </p:spPr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8B024998-B33A-4194-99FB-55294E881E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96450" y="3209925"/>
            <a:ext cx="4572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1275" b="1" i="0">
                <a:solidFill>
                  <a:srgbClr val="FFFFFF"/>
                </a:solidFill>
              </a:defRPr>
            </a:pPr>
            <a:r>
              <a:rPr sz="1275" b="1" i="0">
                <a:solidFill>
                  <a:srgbClr val="FFFFFF"/>
                </a:solidFill>
              </a:rPr>
              <a:t>4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BCBC9012-1BC0-48EA-881D-4ABA7AF5B7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39200" y="2152650"/>
            <a:ext cx="21717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1050" b="1" i="0">
                <a:solidFill>
                  <a:srgbClr val="667C9A"/>
                </a:solidFill>
              </a:defRPr>
            </a:pPr>
            <a:r>
              <a:rPr sz="1050" b="1" i="0">
                <a:solidFill>
                  <a:srgbClr val="667C9A"/>
                </a:solidFill>
              </a:rPr>
              <a:t>ONGOING TRACKING</a:t>
            </a:r>
          </a:p>
        </p:txBody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C873D2F0-CD7E-4C04-B41C-099CE4E994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39200" y="2457450"/>
            <a:ext cx="217170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1425" b="1" i="0">
                <a:solidFill>
                  <a:srgbClr val="26245F"/>
                </a:solidFill>
              </a:defRPr>
            </a:pPr>
            <a:r>
              <a:rPr sz="1425" b="1" i="0">
                <a:solidFill>
                  <a:srgbClr val="26245F"/>
                </a:solidFill>
              </a:rPr>
              <a:t>Exposure changes as sales expand</a:t>
            </a:r>
          </a:p>
        </p:txBody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8EF4EB66-EE57-4908-BDC8-286FF22FD3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39200" y="3810000"/>
            <a:ext cx="21717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1200" b="0" i="0">
                <a:solidFill>
                  <a:srgbClr val="667C9A"/>
                </a:solidFill>
              </a:defRPr>
            </a:pPr>
            <a:r>
              <a:rPr sz="1200" b="0" i="0">
                <a:solidFill>
                  <a:srgbClr val="667C9A"/>
                </a:solidFill>
              </a:rPr>
              <a:t>Monitor by state, product, channel and customer location.</a:t>
            </a:r>
          </a:p>
        </p:txBody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29814916-88D6-4110-8177-4E8C1B4711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067300"/>
            <a:ext cx="10687050" cy="628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ED4DC"/>
            </a:solidFill>
            <a:prstDash val="solid"/>
          </a:ln>
        </p:spPr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A8B077A7-7E6F-48E7-8A0D-CF7931AAE1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5257800"/>
            <a:ext cx="1714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00" b="1" i="0">
                <a:solidFill>
                  <a:srgbClr val="ED1B2F"/>
                </a:solidFill>
              </a:defRPr>
            </a:pPr>
            <a:r>
              <a:rPr sz="900" b="1" i="0">
                <a:solidFill>
                  <a:srgbClr val="ED1B2F"/>
                </a:solidFill>
              </a:rPr>
              <a:t>DO NOT GENERALIZE</a:t>
            </a:r>
          </a:p>
        </p:txBody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E6CA44E0-7A87-43D8-95CE-8C2D11C843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28900" y="5181600"/>
            <a:ext cx="828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 b="1" i="0">
                <a:solidFill>
                  <a:srgbClr val="26245F"/>
                </a:solidFill>
              </a:defRPr>
            </a:pPr>
            <a:r>
              <a:rPr sz="1350" b="1" i="0">
                <a:solidFill>
                  <a:srgbClr val="26245F"/>
                </a:solidFill>
              </a:rPr>
              <a:t>Wayfair removed the constitutional physical-presence rule; it did not create one uniform nationwide threshold.</a:t>
            </a:r>
          </a:p>
        </p:txBody>
      </p:sp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7C1C15BD-1F81-48E2-BA92-FEA96E55D3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267450"/>
            <a:ext cx="99060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675" b="0" i="1">
                <a:solidFill>
                  <a:srgbClr val="8799AF"/>
                </a:solidFill>
              </a:defRPr>
            </a:pPr>
            <a:r>
              <a:rPr sz="675" b="0" i="1">
                <a:solidFill>
                  <a:srgbClr val="8799AF"/>
                </a:solidFill>
              </a:rPr>
              <a:t>Selected sources: U.S. Supreme Court, South Dakota v. Wayfair (2018)</a:t>
            </a:r>
          </a:p>
        </p:txBody>
      </p:sp>
      <p:sp>
        <p:nvSpPr>
          <p:cNvPr id="34" name="">
            <a:extLst xmlns:a="http://schemas.openxmlformats.org/drawingml/2006/main">
              <a:ext uri="{FF2B5EF4-FFF2-40B4-BE49-F238E27FC236}">
                <a16:creationId xmlns:a16="http://schemas.microsoft.com/office/drawing/2014/main" id="{B8063562-D4D6-44F7-9765-6AB0101B63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48425"/>
            <a:ext cx="109728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CED4DC"/>
            </a:solidFill>
            <a:prstDash val="solid"/>
          </a:ln>
        </p:spPr>
      </p:sp>
      <p:sp>
        <p:nvSpPr>
          <p:cNvPr id="35" name="">
            <a:extLst xmlns:a="http://schemas.openxmlformats.org/drawingml/2006/main">
              <a:ext uri="{FF2B5EF4-FFF2-40B4-BE49-F238E27FC236}">
                <a16:creationId xmlns:a16="http://schemas.microsoft.com/office/drawing/2014/main" id="{D151DCB7-E630-49BA-9927-72208106CF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43675"/>
            <a:ext cx="6286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750" b="1" i="0">
                <a:solidFill>
                  <a:srgbClr val="8799AF"/>
                </a:solidFill>
              </a:defRPr>
            </a:pPr>
            <a:r>
              <a:rPr sz="750" b="1" i="0">
                <a:solidFill>
                  <a:srgbClr val="8799AF"/>
                </a:solidFill>
              </a:rPr>
              <a:t>DO NOT DISTRIBUTE — GENERAL INFORMATION ONLY; NOT TAX, LEGAL OR INVESTMENT ADVICE</a:t>
            </a:r>
          </a:p>
        </p:txBody>
      </p:sp>
      <p:sp>
        <p:nvSpPr>
          <p:cNvPr id="36" name="">
            <a:extLst xmlns:a="http://schemas.openxmlformats.org/drawingml/2006/main">
              <a:ext uri="{FF2B5EF4-FFF2-40B4-BE49-F238E27FC236}">
                <a16:creationId xmlns:a16="http://schemas.microsoft.com/office/drawing/2014/main" id="{A381531B-14E3-44C4-BB04-EF2B75421D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53250" y="6543675"/>
            <a:ext cx="46291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750" b="0" i="0">
                <a:solidFill>
                  <a:srgbClr val="8799AF"/>
                </a:solidFill>
              </a:defRPr>
            </a:pPr>
            <a:r>
              <a:rPr sz="750" b="0" i="0">
                <a:solidFill>
                  <a:srgbClr val="8799AF"/>
                </a:solidFill>
              </a:rPr>
              <a:t>Finnish American Chamber of Commerce in New York</a:t>
            </a:r>
          </a:p>
        </p:txBody>
      </p:sp>
    </p:spTree>
    <p:extLst>
      <p:ext uri="{BB962C8B-B14F-4D97-AF65-F5344CB8AC3E}">
        <p14:creationId xmlns:p14="http://schemas.microsoft.com/office/powerpoint/2010/main" val="794809166"/>
      </p:ext>
    </p:extLst>
  </p:cSld>
</p:sld>
</file>

<file path=ppt/slides/slide6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3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ad6bcca674d644e3"/>
          <a:stretch xmlns:a="http://schemas.openxmlformats.org/drawingml/2006/main"/>
        </p:blipFill>
        <p:spPr>
          <a:xfrm xmlns:a="http://schemas.openxmlformats.org/drawingml/2006/main">
            <a:off x="609600" y="249415"/>
            <a:ext cx="285750" cy="291745"/>
          </a:xfrm>
          <a:prstGeom xmlns:a="http://schemas.openxmlformats.org/drawingml/2006/main" prst="rect">
            <a:avLst/>
          </a:prstGeom>
        </p:spPr>
      </p:pic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E0CE2BA7-8744-46FB-8C44-90004314BA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9650" y="304800"/>
            <a:ext cx="40957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75" b="1" i="0">
                <a:solidFill>
                  <a:srgbClr val="667C9A"/>
                </a:solidFill>
              </a:defRPr>
            </a:pPr>
            <a:r>
              <a:rPr sz="975" b="1" i="0">
                <a:solidFill>
                  <a:srgbClr val="667C9A"/>
                </a:solidFill>
              </a:rPr>
              <a:t>FACC-NY MEMBER U.S. TAX GUIDE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62ECC425-1EC1-4C6E-8F9D-2A03E59066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48800" y="238125"/>
            <a:ext cx="1485900" cy="266700"/>
          </a:xfrm>
          <a:prstGeom xmlns:a="http://schemas.openxmlformats.org/drawingml/2006/main" prst="roundRect">
            <a:avLst>
              <a:gd name="adj" fmla="val 42857"/>
            </a:avLst>
          </a:prstGeom>
          <a:solidFill xmlns:a="http://schemas.openxmlformats.org/drawingml/2006/main">
            <a:srgbClr val="FDE8EC"/>
          </a:solidFill>
          <a:ln xmlns:a="http://schemas.openxmlformats.org/drawingml/2006/main" w="9525">
            <a:solidFill>
              <a:srgbClr val="F5B8C2"/>
            </a:solidFill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5D8707C5-86B3-4281-BCDE-865A1D4553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48800" y="295275"/>
            <a:ext cx="14859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825" b="1" i="0">
                <a:solidFill>
                  <a:srgbClr val="ED1B2F"/>
                </a:solidFill>
              </a:defRPr>
            </a:pPr>
            <a:r>
              <a:rPr sz="825" b="1" i="0">
                <a:solidFill>
                  <a:srgbClr val="ED1B2F"/>
                </a:solidFill>
              </a:rPr>
              <a:t>DO NOT DISTRIBUTE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8BB75674-B4E4-40C7-BED2-A14D64BC2F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0" y="304800"/>
            <a:ext cx="4381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975" b="1" i="0">
                <a:solidFill>
                  <a:srgbClr val="8799AF"/>
                </a:solidFill>
              </a:defRPr>
            </a:pPr>
            <a:r>
              <a:rPr sz="975" b="1" i="0">
                <a:solidFill>
                  <a:srgbClr val="8799AF"/>
                </a:solidFill>
              </a:rPr>
              <a:t>06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3C2F6402-C9ED-46C0-96DC-A8422D96E4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66750"/>
            <a:ext cx="1057275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850" b="1" i="0">
                <a:solidFill>
                  <a:srgbClr val="26245F"/>
                </a:solidFill>
              </a:defRPr>
            </a:pPr>
            <a:r>
              <a:rPr sz="2850" b="1" i="0">
                <a:solidFill>
                  <a:srgbClr val="26245F"/>
                </a:solidFill>
              </a:rPr>
              <a:t>Sales tax and income tax answer different questions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C4B83AA8-3151-4BA7-8E23-0104D995F2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304925"/>
            <a:ext cx="109728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CED4DC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92B3F4FF-95E3-4EBF-81EE-FD7EDAC520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466850"/>
            <a:ext cx="103822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425" b="0" i="0">
                <a:solidFill>
                  <a:srgbClr val="667C9A"/>
                </a:solidFill>
              </a:defRPr>
            </a:pPr>
            <a:r>
              <a:rPr sz="1425" b="0" i="0">
                <a:solidFill>
                  <a:srgbClr val="667C9A"/>
                </a:solidFill>
              </a:rPr>
              <a:t>A company can have a sales-tax collection duty in a state even when its income-tax position is different.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3DC1FB37-1592-460E-BAF7-764B05E51E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152650"/>
            <a:ext cx="5105400" cy="30289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4EFE8"/>
          </a:solidFill>
          <a:ln xmlns:a="http://schemas.openxmlformats.org/drawingml/2006/main" w="9525">
            <a:solidFill>
              <a:srgbClr val="CED4DC"/>
            </a:solidFill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A90EBC20-D8D8-44EA-90CA-313A21B1FE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2381250"/>
            <a:ext cx="42862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75" b="1" i="0">
                <a:solidFill>
                  <a:srgbClr val="667C9A"/>
                </a:solidFill>
              </a:defRPr>
            </a:pPr>
            <a:r>
              <a:rPr sz="975" b="1" i="0">
                <a:solidFill>
                  <a:srgbClr val="667C9A"/>
                </a:solidFill>
              </a:rPr>
              <a:t>INCOME / FRANCHISE TAX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6277EFC8-0068-4B1B-BD65-83AC0E63A4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2781300"/>
            <a:ext cx="42862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 b="1" i="0">
                <a:solidFill>
                  <a:srgbClr val="26245F"/>
                </a:solidFill>
              </a:defRPr>
            </a:pPr>
            <a:r>
              <a:rPr sz="1800" b="1" i="0">
                <a:solidFill>
                  <a:srgbClr val="26245F"/>
                </a:solidFill>
              </a:rPr>
              <a:t>Tax on profit—or a state business base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45081236-17D3-47B9-8EB7-DA31982540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3409950"/>
            <a:ext cx="66675" cy="666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667C9A"/>
          </a:solidFill>
          <a:ln xmlns:a="http://schemas.openxmlformats.org/drawingml/2006/main" w="0">
            <a:solidFill>
              <a:srgbClr val="667C9A"/>
            </a:solidFill>
            <a:prstDash val="solid"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8A6FABCE-DE86-48FF-AB67-99464B292F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" y="3333750"/>
            <a:ext cx="401955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0" i="0">
                <a:solidFill>
                  <a:srgbClr val="25364A"/>
                </a:solidFill>
              </a:defRPr>
            </a:pPr>
            <a:r>
              <a:rPr sz="1200" b="0" i="0">
                <a:solidFill>
                  <a:srgbClr val="25364A"/>
                </a:solidFill>
              </a:rPr>
              <a:t>Federal and potentially state filings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5D774453-5C6D-4A12-9596-0072293DE0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3981450"/>
            <a:ext cx="66675" cy="666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667C9A"/>
          </a:solidFill>
          <a:ln xmlns:a="http://schemas.openxmlformats.org/drawingml/2006/main" w="0">
            <a:solidFill>
              <a:srgbClr val="667C9A"/>
            </a:solidFill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D6C4D3CE-F3E7-4539-82F7-E79428052E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" y="3905250"/>
            <a:ext cx="401955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0" i="0">
                <a:solidFill>
                  <a:srgbClr val="25364A"/>
                </a:solidFill>
              </a:defRPr>
            </a:pPr>
            <a:r>
              <a:rPr sz="1200" b="0" i="0">
                <a:solidFill>
                  <a:srgbClr val="25364A"/>
                </a:solidFill>
              </a:rPr>
              <a:t>Tax base may be income, receipts, capital or another measure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3D881CA8-725C-46B5-9D9B-0E64F794BC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4552950"/>
            <a:ext cx="66675" cy="666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667C9A"/>
          </a:solidFill>
          <a:ln xmlns:a="http://schemas.openxmlformats.org/drawingml/2006/main" w="0">
            <a:solidFill>
              <a:srgbClr val="667C9A"/>
            </a:solidFill>
            <a:prstDash val="solid"/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1ABE2726-89E5-457E-9D4F-E86AD331C1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" y="4476750"/>
            <a:ext cx="401955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0" i="0">
                <a:solidFill>
                  <a:srgbClr val="25364A"/>
                </a:solidFill>
              </a:defRPr>
            </a:pPr>
            <a:r>
              <a:rPr sz="1200" b="0" i="0">
                <a:solidFill>
                  <a:srgbClr val="25364A"/>
                </a:solidFill>
              </a:rPr>
              <a:t>Nexus and apportionment rules determine exposure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C2C7D3E9-0450-4E90-B6A0-6AE02BD821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2152650"/>
            <a:ext cx="5334000" cy="30289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6245F"/>
          </a:solidFill>
          <a:ln xmlns:a="http://schemas.openxmlformats.org/drawingml/2006/main" w="0">
            <a:solidFill>
              <a:srgbClr val="26245F"/>
            </a:solidFill>
            <a:prstDash val="solid"/>
          </a:ln>
        </p:spPr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DA77C627-73C7-4AFA-A6FB-016E033828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96050" y="2381250"/>
            <a:ext cx="4572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75" b="1" i="0">
                <a:solidFill>
                  <a:srgbClr val="ED1B2F"/>
                </a:solidFill>
              </a:defRPr>
            </a:pPr>
            <a:r>
              <a:rPr sz="975" b="1" i="0">
                <a:solidFill>
                  <a:srgbClr val="ED1B2F"/>
                </a:solidFill>
              </a:rPr>
              <a:t>SALES + USE TAX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F3547D55-7011-42A5-BDB6-FC0C6617CB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96050" y="2781300"/>
            <a:ext cx="4572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 b="1" i="0">
                <a:solidFill>
                  <a:srgbClr val="FFFFFF"/>
                </a:solidFill>
              </a:defRPr>
            </a:pPr>
            <a:r>
              <a:rPr sz="1800" b="1" i="0">
                <a:solidFill>
                  <a:srgbClr val="FFFFFF"/>
                </a:solidFill>
              </a:rPr>
              <a:t>Transaction tax collected from customers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4AF4C5C2-70DA-4CA5-91BE-E5EF37D0FA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96050" y="3409950"/>
            <a:ext cx="66675" cy="666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ED1B2F"/>
          </a:solidFill>
          <a:ln xmlns:a="http://schemas.openxmlformats.org/drawingml/2006/main" w="0">
            <a:solidFill>
              <a:srgbClr val="ED1B2F"/>
            </a:solidFill>
            <a:prstDash val="solid"/>
          </a:ln>
        </p:spPr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22D618FA-DECD-4775-889A-C4A8BA50EA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0" y="3333750"/>
            <a:ext cx="43053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0" i="0">
                <a:solidFill>
                  <a:srgbClr val="E8EDF3"/>
                </a:solidFill>
              </a:defRPr>
            </a:pPr>
            <a:r>
              <a:rPr sz="1200" b="0" i="0">
                <a:solidFill>
                  <a:srgbClr val="E8EDF3"/>
                </a:solidFill>
              </a:rPr>
              <a:t>State and local—not a general federal sales tax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BE4557A0-07B4-43D1-905E-E618841267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96050" y="3981450"/>
            <a:ext cx="66675" cy="666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ED1B2F"/>
          </a:solidFill>
          <a:ln xmlns:a="http://schemas.openxmlformats.org/drawingml/2006/main" w="0">
            <a:solidFill>
              <a:srgbClr val="ED1B2F"/>
            </a:solidFill>
            <a:prstDash val="solid"/>
          </a:ln>
        </p:spPr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D9A5AE48-8C3E-4E37-9C6A-97741FB17C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0" y="3905250"/>
            <a:ext cx="43053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0" i="0">
                <a:solidFill>
                  <a:srgbClr val="E8EDF3"/>
                </a:solidFill>
              </a:defRPr>
            </a:pPr>
            <a:r>
              <a:rPr sz="1200" b="0" i="0">
                <a:solidFill>
                  <a:srgbClr val="E8EDF3"/>
                </a:solidFill>
              </a:rPr>
              <a:t>Taxability varies by product, service and customer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96CE7B67-964D-4282-8CBE-17FDD03E5D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96050" y="4552950"/>
            <a:ext cx="66675" cy="666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ED1B2F"/>
          </a:solidFill>
          <a:ln xmlns:a="http://schemas.openxmlformats.org/drawingml/2006/main" w="0">
            <a:solidFill>
              <a:srgbClr val="ED1B2F"/>
            </a:solidFill>
            <a:prstDash val="solid"/>
          </a:ln>
        </p:spPr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DC8FBC8F-1BEC-47A9-9B03-01779EBD90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0" y="4476750"/>
            <a:ext cx="43053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0" i="0">
                <a:solidFill>
                  <a:srgbClr val="E8EDF3"/>
                </a:solidFill>
              </a:defRPr>
            </a:pPr>
            <a:r>
              <a:rPr sz="1200" b="0" i="0">
                <a:solidFill>
                  <a:srgbClr val="E8EDF3"/>
                </a:solidFill>
              </a:rPr>
              <a:t>Sourcing commonly follows the customer or delivery location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B310AE70-4555-43A9-A501-003E04885C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486400"/>
            <a:ext cx="10972800" cy="419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1D6"/>
          </a:solidFill>
          <a:ln xmlns:a="http://schemas.openxmlformats.org/drawingml/2006/main" w="0">
            <a:solidFill>
              <a:srgbClr val="FFF1D6"/>
            </a:solidFill>
            <a:prstDash val="solid"/>
          </a:ln>
        </p:spPr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50F96380-D79D-48F3-A7B3-8B8319CCA1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600700"/>
            <a:ext cx="109728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1350" b="1" i="0">
                <a:solidFill>
                  <a:srgbClr val="D48B13"/>
                </a:solidFill>
              </a:defRPr>
            </a:pPr>
            <a:r>
              <a:rPr sz="1350" b="1" i="0">
                <a:solidFill>
                  <a:srgbClr val="D48B13"/>
                </a:solidFill>
              </a:rPr>
              <a:t>Separate registrations, calculations, returns and payment processes may be required.</a:t>
            </a:r>
          </a:p>
        </p:txBody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CFD6BA86-CA08-4628-9575-E424E67F6F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48425"/>
            <a:ext cx="109728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CED4DC"/>
            </a:solidFill>
            <a:prstDash val="solid"/>
          </a:ln>
        </p:spPr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A763F738-DA13-4D8C-B5AA-84EC5F3785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43675"/>
            <a:ext cx="6286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750" b="1" i="0">
                <a:solidFill>
                  <a:srgbClr val="8799AF"/>
                </a:solidFill>
              </a:defRPr>
            </a:pPr>
            <a:r>
              <a:rPr sz="750" b="1" i="0">
                <a:solidFill>
                  <a:srgbClr val="8799AF"/>
                </a:solidFill>
              </a:rPr>
              <a:t>DO NOT DISTRIBUTE — GENERAL INFORMATION ONLY; NOT TAX, LEGAL OR INVESTMENT ADVICE</a:t>
            </a:r>
          </a:p>
        </p:txBody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3333330A-CDE9-4D49-AB70-83D8F8AB7E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53250" y="6543675"/>
            <a:ext cx="46291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750" b="0" i="0">
                <a:solidFill>
                  <a:srgbClr val="8799AF"/>
                </a:solidFill>
              </a:defRPr>
            </a:pPr>
            <a:r>
              <a:rPr sz="750" b="0" i="0">
                <a:solidFill>
                  <a:srgbClr val="8799AF"/>
                </a:solidFill>
              </a:rPr>
              <a:t>Finnish American Chamber of Commerce in New York</a:t>
            </a:r>
          </a:p>
        </p:txBody>
      </p:sp>
    </p:spTree>
    <p:extLst>
      <p:ext uri="{BB962C8B-B14F-4D97-AF65-F5344CB8AC3E}">
        <p14:creationId xmlns:p14="http://schemas.microsoft.com/office/powerpoint/2010/main" val="2060653522"/>
      </p:ext>
    </p:extLst>
  </p:cSld>
</p:sld>
</file>

<file path=ppt/slides/slide7.xml><?xml version="1.0" encoding="utf-8"?>
<p:sld xmlns:p="http://schemas.openxmlformats.org/presentationml/2006/main">
  <p:cSld>
    <p:bg>
      <p:bgPr>
        <a:solidFill xmlns:a="http://schemas.openxmlformats.org/drawingml/2006/main">
          <a:srgbClr val="F4EFE8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39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ce4c7cdbe7e3474f"/>
          <a:stretch xmlns:a="http://schemas.openxmlformats.org/drawingml/2006/main"/>
        </p:blipFill>
        <p:spPr>
          <a:xfrm xmlns:a="http://schemas.openxmlformats.org/drawingml/2006/main">
            <a:off x="609600" y="249415"/>
            <a:ext cx="285750" cy="291745"/>
          </a:xfrm>
          <a:prstGeom xmlns:a="http://schemas.openxmlformats.org/drawingml/2006/main" prst="rect">
            <a:avLst/>
          </a:prstGeom>
        </p:spPr>
      </p:pic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78A0CCFA-3B04-43A4-A3A3-F3A50C2FDE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9650" y="304800"/>
            <a:ext cx="40957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75" b="1" i="0">
                <a:solidFill>
                  <a:srgbClr val="667C9A"/>
                </a:solidFill>
              </a:defRPr>
            </a:pPr>
            <a:r>
              <a:rPr sz="975" b="1" i="0">
                <a:solidFill>
                  <a:srgbClr val="667C9A"/>
                </a:solidFill>
              </a:rPr>
              <a:t>FACC-NY MEMBER U.S. TAX GUIDE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88BFD720-D383-41C1-AD29-E0F4EB6CC4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48800" y="238125"/>
            <a:ext cx="1485900" cy="266700"/>
          </a:xfrm>
          <a:prstGeom xmlns:a="http://schemas.openxmlformats.org/drawingml/2006/main" prst="roundRect">
            <a:avLst>
              <a:gd name="adj" fmla="val 42857"/>
            </a:avLst>
          </a:prstGeom>
          <a:solidFill xmlns:a="http://schemas.openxmlformats.org/drawingml/2006/main">
            <a:srgbClr val="FDE8EC"/>
          </a:solidFill>
          <a:ln xmlns:a="http://schemas.openxmlformats.org/drawingml/2006/main" w="9525">
            <a:solidFill>
              <a:srgbClr val="F5B8C2"/>
            </a:solidFill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EA53991E-301A-4E9C-B52E-5CCD2F4CB5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48800" y="295275"/>
            <a:ext cx="14859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825" b="1" i="0">
                <a:solidFill>
                  <a:srgbClr val="ED1B2F"/>
                </a:solidFill>
              </a:defRPr>
            </a:pPr>
            <a:r>
              <a:rPr sz="825" b="1" i="0">
                <a:solidFill>
                  <a:srgbClr val="ED1B2F"/>
                </a:solidFill>
              </a:rPr>
              <a:t>DO NOT DISTRIBUTE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D8DEAA55-5AB0-4C45-9DA9-4D3B9F0CF9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0" y="304800"/>
            <a:ext cx="4381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975" b="1" i="0">
                <a:solidFill>
                  <a:srgbClr val="8799AF"/>
                </a:solidFill>
              </a:defRPr>
            </a:pPr>
            <a:r>
              <a:rPr sz="975" b="1" i="0">
                <a:solidFill>
                  <a:srgbClr val="8799AF"/>
                </a:solidFill>
              </a:rPr>
              <a:t>07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BF3970A6-A178-4C73-9D1B-843CC6AC04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66750"/>
            <a:ext cx="1057275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850" b="1" i="0">
                <a:solidFill>
                  <a:srgbClr val="26245F"/>
                </a:solidFill>
              </a:defRPr>
            </a:pPr>
            <a:r>
              <a:rPr sz="2850" b="1" i="0">
                <a:solidFill>
                  <a:srgbClr val="26245F"/>
                </a:solidFill>
              </a:rPr>
              <a:t>Delaware does not create a Delaware-only tax footprint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8F720AC8-2F60-40C3-B1A1-4EBF39FE46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304925"/>
            <a:ext cx="109728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CED4DC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4DF49023-538D-470C-9B0B-57107FF6CC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466850"/>
            <a:ext cx="102870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425" b="0" i="0">
                <a:solidFill>
                  <a:srgbClr val="667C9A"/>
                </a:solidFill>
              </a:defRPr>
            </a:pPr>
            <a:r>
              <a:rPr sz="1425" b="0" i="0">
                <a:solidFill>
                  <a:srgbClr val="667C9A"/>
                </a:solidFill>
              </a:rPr>
              <a:t>Incorporation location and operating tax exposure are separate decisions.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3BF2AF2E-4203-4844-9CF2-6733426D3C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133600"/>
            <a:ext cx="4762500" cy="3143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6245F"/>
          </a:solidFill>
          <a:ln xmlns:a="http://schemas.openxmlformats.org/drawingml/2006/main" w="0">
            <a:solidFill>
              <a:srgbClr val="26245F"/>
            </a:solidFill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9B70A87A-BCE0-4E01-816C-3A945C3090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2381250"/>
            <a:ext cx="4000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75" b="1" i="0">
                <a:solidFill>
                  <a:srgbClr val="ED1B2F"/>
                </a:solidFill>
              </a:defRPr>
            </a:pPr>
            <a:r>
              <a:rPr sz="975" b="1" i="0">
                <a:solidFill>
                  <a:srgbClr val="ED1B2F"/>
                </a:solidFill>
              </a:rPr>
              <a:t>WHAT DELAWARE CAN PROVIDE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F6FD882F-F3D6-45C5-A571-8EBF430CEA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2952750"/>
            <a:ext cx="66675" cy="666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ED1B2F"/>
          </a:solidFill>
          <a:ln xmlns:a="http://schemas.openxmlformats.org/drawingml/2006/main" w="0">
            <a:solidFill>
              <a:srgbClr val="ED1B2F"/>
            </a:solidFill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A86F36BE-C1F3-4F88-98A6-6FE15831CB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" y="2876550"/>
            <a:ext cx="382905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0" i="0">
                <a:solidFill>
                  <a:srgbClr val="E8EDF3"/>
                </a:solidFill>
              </a:defRPr>
            </a:pPr>
            <a:r>
              <a:rPr sz="1200" b="0" i="0">
                <a:solidFill>
                  <a:srgbClr val="E8EDF3"/>
                </a:solidFill>
              </a:rPr>
              <a:t>A familiar corporate-law framework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A6EB2252-7549-4D78-A02B-6447FB3BF5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3505200"/>
            <a:ext cx="66675" cy="666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ED1B2F"/>
          </a:solidFill>
          <a:ln xmlns:a="http://schemas.openxmlformats.org/drawingml/2006/main" w="0">
            <a:solidFill>
              <a:srgbClr val="ED1B2F"/>
            </a:solidFill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C073807E-FCE3-4CB3-A0D5-A62885571D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" y="3429000"/>
            <a:ext cx="382905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0" i="0">
                <a:solidFill>
                  <a:srgbClr val="E8EDF3"/>
                </a:solidFill>
              </a:defRPr>
            </a:pPr>
            <a:r>
              <a:rPr sz="1200" b="0" i="0">
                <a:solidFill>
                  <a:srgbClr val="E8EDF3"/>
                </a:solidFill>
              </a:rPr>
              <a:t>A common structure for U.S. investors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E4A62982-56DA-4D9C-9ADD-4676D8391E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4057650"/>
            <a:ext cx="66675" cy="666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ED1B2F"/>
          </a:solidFill>
          <a:ln xmlns:a="http://schemas.openxmlformats.org/drawingml/2006/main" w="0">
            <a:solidFill>
              <a:srgbClr val="ED1B2F"/>
            </a:solidFill>
            <a:prstDash val="solid"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22311593-E40A-41E9-9174-4DACC95E8F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" y="3981450"/>
            <a:ext cx="382905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0" i="0">
                <a:solidFill>
                  <a:srgbClr val="E8EDF3"/>
                </a:solidFill>
              </a:defRPr>
            </a:pPr>
            <a:r>
              <a:rPr sz="1200" b="0" i="0">
                <a:solidFill>
                  <a:srgbClr val="E8EDF3"/>
                </a:solidFill>
              </a:rPr>
              <a:t>Predictable governance infrastructure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A7DD4949-6AD7-4DE9-BD14-06A00EE117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4610100"/>
            <a:ext cx="66675" cy="666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ED1B2F"/>
          </a:solidFill>
          <a:ln xmlns:a="http://schemas.openxmlformats.org/drawingml/2006/main" w="0">
            <a:solidFill>
              <a:srgbClr val="ED1B2F"/>
            </a:solidFill>
            <a:prstDash val="solid"/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789E7BBA-1A68-4ACA-AAE1-14920AD6D1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" y="4533900"/>
            <a:ext cx="382905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0" i="0">
                <a:solidFill>
                  <a:srgbClr val="E8EDF3"/>
                </a:solidFill>
              </a:defRPr>
            </a:pPr>
            <a:r>
              <a:rPr sz="1200" b="0" i="0">
                <a:solidFill>
                  <a:srgbClr val="E8EDF3"/>
                </a:solidFill>
              </a:rPr>
              <a:t>A legal home for the U.S. entity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66C5DDFA-E802-4F99-A877-2229E11AFF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57900" y="2286000"/>
            <a:ext cx="4762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75" b="1" i="0">
                <a:solidFill>
                  <a:srgbClr val="ED1B2F"/>
                </a:solidFill>
              </a:defRPr>
            </a:pPr>
            <a:r>
              <a:rPr sz="975" b="1" i="0">
                <a:solidFill>
                  <a:srgbClr val="ED1B2F"/>
                </a:solidFill>
              </a:rPr>
              <a:t>WHAT IT DOES NOT ELIMINATE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D67F8293-00EB-4298-8ADC-0ADF725A7B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57900" y="2686050"/>
            <a:ext cx="2476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1" i="0">
                <a:solidFill>
                  <a:srgbClr val="ED1B2F"/>
                </a:solidFill>
              </a:defRPr>
            </a:pPr>
            <a:r>
              <a:rPr sz="1275" b="1" i="0">
                <a:solidFill>
                  <a:srgbClr val="ED1B2F"/>
                </a:solidFill>
              </a:rPr>
              <a:t>—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8790F29B-A085-49F0-90D5-D45F5CA507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0" y="2686050"/>
            <a:ext cx="1905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1" i="0">
                <a:solidFill>
                  <a:srgbClr val="26245F"/>
                </a:solidFill>
              </a:defRPr>
            </a:pPr>
            <a:r>
              <a:rPr sz="1275" b="1" i="0">
                <a:solidFill>
                  <a:srgbClr val="26245F"/>
                </a:solidFill>
              </a:rPr>
              <a:t>Federal tax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70BC06B9-5107-4B94-8BFA-26F7413D81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0" y="2686050"/>
            <a:ext cx="28575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0" i="0">
                <a:solidFill>
                  <a:srgbClr val="667C9A"/>
                </a:solidFill>
              </a:defRPr>
            </a:pPr>
            <a:r>
              <a:rPr sz="1200" b="0" i="0">
                <a:solidFill>
                  <a:srgbClr val="667C9A"/>
                </a:solidFill>
              </a:rPr>
              <a:t>U.S. entity and cross-border reporting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C03835D5-0457-4CBE-8EDF-570FEF12B2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57900" y="3219450"/>
            <a:ext cx="2476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1" i="0">
                <a:solidFill>
                  <a:srgbClr val="ED1B2F"/>
                </a:solidFill>
              </a:defRPr>
            </a:pPr>
            <a:r>
              <a:rPr sz="1275" b="1" i="0">
                <a:solidFill>
                  <a:srgbClr val="ED1B2F"/>
                </a:solidFill>
              </a:rPr>
              <a:t>—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062ED104-74A5-4340-8795-882484B7F6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0" y="3219450"/>
            <a:ext cx="1905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1" i="0">
                <a:solidFill>
                  <a:srgbClr val="26245F"/>
                </a:solidFill>
              </a:defRPr>
            </a:pPr>
            <a:r>
              <a:rPr sz="1275" b="1" i="0">
                <a:solidFill>
                  <a:srgbClr val="26245F"/>
                </a:solidFill>
              </a:rPr>
              <a:t>Other-state income tax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23BCDA8F-F317-42B8-8C48-25CB5AA07D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0" y="3219450"/>
            <a:ext cx="28575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0" i="0">
                <a:solidFill>
                  <a:srgbClr val="667C9A"/>
                </a:solidFill>
              </a:defRPr>
            </a:pPr>
            <a:r>
              <a:rPr sz="1200" b="0" i="0">
                <a:solidFill>
                  <a:srgbClr val="667C9A"/>
                </a:solidFill>
              </a:rPr>
              <a:t>Exposure where the company operates or has nexus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F917C223-66FB-4F70-BFA0-2A8F909CCB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57900" y="3752850"/>
            <a:ext cx="2476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1" i="0">
                <a:solidFill>
                  <a:srgbClr val="ED1B2F"/>
                </a:solidFill>
              </a:defRPr>
            </a:pPr>
            <a:r>
              <a:rPr sz="1275" b="1" i="0">
                <a:solidFill>
                  <a:srgbClr val="ED1B2F"/>
                </a:solidFill>
              </a:rPr>
              <a:t>—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D71AE6E1-9874-40CE-A711-4798C1D68D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0" y="3752850"/>
            <a:ext cx="1905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1" i="0">
                <a:solidFill>
                  <a:srgbClr val="26245F"/>
                </a:solidFill>
              </a:defRPr>
            </a:pPr>
            <a:r>
              <a:rPr sz="1275" b="1" i="0">
                <a:solidFill>
                  <a:srgbClr val="26245F"/>
                </a:solidFill>
              </a:rPr>
              <a:t>Sales tax</a:t>
            </a:r>
          </a:p>
        </p:txBody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705EDE98-81C4-409F-9025-6FE68D324A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0" y="3752850"/>
            <a:ext cx="28575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0" i="0">
                <a:solidFill>
                  <a:srgbClr val="667C9A"/>
                </a:solidFill>
              </a:defRPr>
            </a:pPr>
            <a:r>
              <a:rPr sz="1200" b="0" i="0">
                <a:solidFill>
                  <a:srgbClr val="667C9A"/>
                </a:solidFill>
              </a:rPr>
              <a:t>Registration and collection where sales thresholds are met</a:t>
            </a:r>
          </a:p>
        </p:txBody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DE09698E-3EF1-4561-B27B-6B446E2572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57900" y="4286250"/>
            <a:ext cx="2476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1" i="0">
                <a:solidFill>
                  <a:srgbClr val="ED1B2F"/>
                </a:solidFill>
              </a:defRPr>
            </a:pPr>
            <a:r>
              <a:rPr sz="1275" b="1" i="0">
                <a:solidFill>
                  <a:srgbClr val="ED1B2F"/>
                </a:solidFill>
              </a:rPr>
              <a:t>—</a:t>
            </a:r>
          </a:p>
        </p:txBody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A58B20C2-D483-4024-A14E-66B93E8275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0" y="4286250"/>
            <a:ext cx="1905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1" i="0">
                <a:solidFill>
                  <a:srgbClr val="26245F"/>
                </a:solidFill>
              </a:defRPr>
            </a:pPr>
            <a:r>
              <a:rPr sz="1275" b="1" i="0">
                <a:solidFill>
                  <a:srgbClr val="26245F"/>
                </a:solidFill>
              </a:rPr>
              <a:t>Payroll obligations</a:t>
            </a:r>
          </a:p>
        </p:txBody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416918D4-3FCD-4AB7-97AF-18A5E767F0C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0" y="4286250"/>
            <a:ext cx="28575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0" i="0">
                <a:solidFill>
                  <a:srgbClr val="667C9A"/>
                </a:solidFill>
              </a:defRPr>
            </a:pPr>
            <a:r>
              <a:rPr sz="1200" b="0" i="0">
                <a:solidFill>
                  <a:srgbClr val="667C9A"/>
                </a:solidFill>
              </a:rPr>
              <a:t>Federal, state and local duties tied to workers</a:t>
            </a:r>
          </a:p>
        </p:txBody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40024C2A-8495-49D5-979A-0841395EB0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57900" y="4819650"/>
            <a:ext cx="2476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1" i="0">
                <a:solidFill>
                  <a:srgbClr val="ED1B2F"/>
                </a:solidFill>
              </a:defRPr>
            </a:pPr>
            <a:r>
              <a:rPr sz="1275" b="1" i="0">
                <a:solidFill>
                  <a:srgbClr val="ED1B2F"/>
                </a:solidFill>
              </a:rPr>
              <a:t>—</a:t>
            </a:r>
          </a:p>
        </p:txBody>
      </p:sp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628A13E1-8DA0-4162-85FC-65195BA207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0" y="4819650"/>
            <a:ext cx="1905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1" i="0">
                <a:solidFill>
                  <a:srgbClr val="26245F"/>
                </a:solidFill>
              </a:defRPr>
            </a:pPr>
            <a:r>
              <a:rPr sz="1275" b="1" i="0">
                <a:solidFill>
                  <a:srgbClr val="26245F"/>
                </a:solidFill>
              </a:rPr>
              <a:t>Foreign qualification</a:t>
            </a:r>
          </a:p>
        </p:txBody>
      </p:sp>
      <p:sp>
        <p:nvSpPr>
          <p:cNvPr id="34" name="">
            <a:extLst xmlns:a="http://schemas.openxmlformats.org/drawingml/2006/main">
              <a:ext uri="{FF2B5EF4-FFF2-40B4-BE49-F238E27FC236}">
                <a16:creationId xmlns:a16="http://schemas.microsoft.com/office/drawing/2014/main" id="{DDF17E50-736E-41D9-A84F-35D0B87C4F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0" y="4819650"/>
            <a:ext cx="28575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0" i="0">
                <a:solidFill>
                  <a:srgbClr val="667C9A"/>
                </a:solidFill>
              </a:defRPr>
            </a:pPr>
            <a:r>
              <a:rPr sz="1200" b="0" i="0">
                <a:solidFill>
                  <a:srgbClr val="667C9A"/>
                </a:solidFill>
              </a:rPr>
              <a:t>Registration where the entity conducts business</a:t>
            </a:r>
          </a:p>
        </p:txBody>
      </p:sp>
      <p:sp>
        <p:nvSpPr>
          <p:cNvPr id="35" name="">
            <a:extLst xmlns:a="http://schemas.openxmlformats.org/drawingml/2006/main">
              <a:ext uri="{FF2B5EF4-FFF2-40B4-BE49-F238E27FC236}">
                <a16:creationId xmlns:a16="http://schemas.microsoft.com/office/drawing/2014/main" id="{2CB750BB-E2BC-4C8B-88D3-E4BDEBF49B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267450"/>
            <a:ext cx="99060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675" b="0" i="1">
                <a:solidFill>
                  <a:srgbClr val="8799AF"/>
                </a:solidFill>
              </a:defRPr>
            </a:pPr>
            <a:r>
              <a:rPr sz="675" b="0" i="1">
                <a:solidFill>
                  <a:srgbClr val="8799AF"/>
                </a:solidFill>
              </a:rPr>
              <a:t>Selected sources: Delaware Division of Corporations; IRS; SBA</a:t>
            </a:r>
          </a:p>
        </p:txBody>
      </p:sp>
      <p:sp>
        <p:nvSpPr>
          <p:cNvPr id="36" name="">
            <a:extLst xmlns:a="http://schemas.openxmlformats.org/drawingml/2006/main">
              <a:ext uri="{FF2B5EF4-FFF2-40B4-BE49-F238E27FC236}">
                <a16:creationId xmlns:a16="http://schemas.microsoft.com/office/drawing/2014/main" id="{EF8E7F90-1077-4A2E-B233-C23B770905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48425"/>
            <a:ext cx="109728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CED4DC"/>
            </a:solidFill>
            <a:prstDash val="solid"/>
          </a:ln>
        </p:spPr>
      </p:sp>
      <p:sp>
        <p:nvSpPr>
          <p:cNvPr id="37" name="">
            <a:extLst xmlns:a="http://schemas.openxmlformats.org/drawingml/2006/main">
              <a:ext uri="{FF2B5EF4-FFF2-40B4-BE49-F238E27FC236}">
                <a16:creationId xmlns:a16="http://schemas.microsoft.com/office/drawing/2014/main" id="{D976E1C9-D63E-46C0-8CAA-C4A4CA3021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43675"/>
            <a:ext cx="6286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750" b="1" i="0">
                <a:solidFill>
                  <a:srgbClr val="8799AF"/>
                </a:solidFill>
              </a:defRPr>
            </a:pPr>
            <a:r>
              <a:rPr sz="750" b="1" i="0">
                <a:solidFill>
                  <a:srgbClr val="8799AF"/>
                </a:solidFill>
              </a:rPr>
              <a:t>DO NOT DISTRIBUTE — GENERAL INFORMATION ONLY; NOT TAX, LEGAL OR INVESTMENT ADVICE</a:t>
            </a:r>
          </a:p>
        </p:txBody>
      </p:sp>
      <p:sp>
        <p:nvSpPr>
          <p:cNvPr id="38" name="">
            <a:extLst xmlns:a="http://schemas.openxmlformats.org/drawingml/2006/main">
              <a:ext uri="{FF2B5EF4-FFF2-40B4-BE49-F238E27FC236}">
                <a16:creationId xmlns:a16="http://schemas.microsoft.com/office/drawing/2014/main" id="{6CF9ED8D-F812-4819-BEEE-D988E613B5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53250" y="6543675"/>
            <a:ext cx="46291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750" b="0" i="0">
                <a:solidFill>
                  <a:srgbClr val="8799AF"/>
                </a:solidFill>
              </a:defRPr>
            </a:pPr>
            <a:r>
              <a:rPr sz="750" b="0" i="0">
                <a:solidFill>
                  <a:srgbClr val="8799AF"/>
                </a:solidFill>
              </a:rPr>
              <a:t>Finnish American Chamber of Commerce in New York</a:t>
            </a:r>
          </a:p>
        </p:txBody>
      </p:sp>
    </p:spTree>
    <p:extLst>
      <p:ext uri="{BB962C8B-B14F-4D97-AF65-F5344CB8AC3E}">
        <p14:creationId xmlns:p14="http://schemas.microsoft.com/office/powerpoint/2010/main" val="719489022"/>
      </p:ext>
    </p:extLst>
  </p:cSld>
</p:sld>
</file>

<file path=ppt/slides/slide8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56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ec28da67f3d548ed"/>
          <a:stretch xmlns:a="http://schemas.openxmlformats.org/drawingml/2006/main"/>
        </p:blipFill>
        <p:spPr>
          <a:xfrm xmlns:a="http://schemas.openxmlformats.org/drawingml/2006/main">
            <a:off x="609600" y="249415"/>
            <a:ext cx="285750" cy="291745"/>
          </a:xfrm>
          <a:prstGeom xmlns:a="http://schemas.openxmlformats.org/drawingml/2006/main" prst="rect">
            <a:avLst/>
          </a:prstGeom>
        </p:spPr>
      </p:pic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037DE3B0-EA1F-4D67-8DE0-700F3D153C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9650" y="304800"/>
            <a:ext cx="40957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75" b="1" i="0">
                <a:solidFill>
                  <a:srgbClr val="667C9A"/>
                </a:solidFill>
              </a:defRPr>
            </a:pPr>
            <a:r>
              <a:rPr sz="975" b="1" i="0">
                <a:solidFill>
                  <a:srgbClr val="667C9A"/>
                </a:solidFill>
              </a:rPr>
              <a:t>FACC-NY MEMBER U.S. TAX GUIDE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E9E62CCD-D8F3-4E7D-A457-A5B6AC654D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48800" y="238125"/>
            <a:ext cx="1485900" cy="266700"/>
          </a:xfrm>
          <a:prstGeom xmlns:a="http://schemas.openxmlformats.org/drawingml/2006/main" prst="roundRect">
            <a:avLst>
              <a:gd name="adj" fmla="val 42857"/>
            </a:avLst>
          </a:prstGeom>
          <a:solidFill xmlns:a="http://schemas.openxmlformats.org/drawingml/2006/main">
            <a:srgbClr val="FDE8EC"/>
          </a:solidFill>
          <a:ln xmlns:a="http://schemas.openxmlformats.org/drawingml/2006/main" w="9525">
            <a:solidFill>
              <a:srgbClr val="F5B8C2"/>
            </a:solidFill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063D569D-F232-488A-ABB1-4230555EAC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48800" y="295275"/>
            <a:ext cx="14859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825" b="1" i="0">
                <a:solidFill>
                  <a:srgbClr val="ED1B2F"/>
                </a:solidFill>
              </a:defRPr>
            </a:pPr>
            <a:r>
              <a:rPr sz="825" b="1" i="0">
                <a:solidFill>
                  <a:srgbClr val="ED1B2F"/>
                </a:solidFill>
              </a:rPr>
              <a:t>DO NOT DISTRIBUTE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B9F5B26E-0AF7-46E7-B5FC-52024E6754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0" y="304800"/>
            <a:ext cx="4381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975" b="1" i="0">
                <a:solidFill>
                  <a:srgbClr val="8799AF"/>
                </a:solidFill>
              </a:defRPr>
            </a:pPr>
            <a:r>
              <a:rPr sz="975" b="1" i="0">
                <a:solidFill>
                  <a:srgbClr val="8799AF"/>
                </a:solidFill>
              </a:rPr>
              <a:t>08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2FE965A0-6DC7-4B79-B65D-E61EFDF0BE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66750"/>
            <a:ext cx="1057275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850" b="1" i="0">
                <a:solidFill>
                  <a:srgbClr val="26245F"/>
                </a:solidFill>
              </a:defRPr>
            </a:pPr>
            <a:r>
              <a:rPr sz="2850" b="1" i="0">
                <a:solidFill>
                  <a:srgbClr val="26245F"/>
                </a:solidFill>
              </a:rPr>
              <a:t>Entity choice should follow the operating model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6CAB09A4-7954-4CE3-9B27-250088C190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304925"/>
            <a:ext cx="109728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CED4DC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5F28E948-1F9B-4978-9625-70AABA4B46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466850"/>
            <a:ext cx="104775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425" b="0" i="0">
                <a:solidFill>
                  <a:srgbClr val="667C9A"/>
                </a:solidFill>
              </a:defRPr>
            </a:pPr>
            <a:r>
              <a:rPr sz="1425" b="0" i="0">
                <a:solidFill>
                  <a:srgbClr val="667C9A"/>
                </a:solidFill>
              </a:rPr>
              <a:t>Legal form, federal tax classification and treatment in Finland may not align automatically.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82E6B1FB-B719-420F-BAF2-D99FF5BCE5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057400"/>
            <a:ext cx="10972800" cy="457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6245F"/>
          </a:solidFill>
          <a:ln xmlns:a="http://schemas.openxmlformats.org/drawingml/2006/main" w="0">
            <a:solidFill>
              <a:srgbClr val="26245F"/>
            </a:solidFill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C3F07C0A-42DA-405F-96FC-7DEC26E84F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2200275"/>
            <a:ext cx="19621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825" b="1" i="0">
                <a:solidFill>
                  <a:srgbClr val="FFFFFF"/>
                </a:solidFill>
              </a:defRPr>
            </a:pPr>
            <a:r>
              <a:rPr sz="825" b="1" i="0">
                <a:solidFill>
                  <a:srgbClr val="FFFFFF"/>
                </a:solidFill>
              </a:rPr>
              <a:t>ROUTE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3C00AE9D-9516-4309-9A08-AA12C7113E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33700" y="2200275"/>
            <a:ext cx="23431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825" b="1" i="0">
                <a:solidFill>
                  <a:srgbClr val="FFFFFF"/>
                </a:solidFill>
              </a:defRPr>
            </a:pPr>
            <a:r>
              <a:rPr sz="825" b="1" i="0">
                <a:solidFill>
                  <a:srgbClr val="FFFFFF"/>
                </a:solidFill>
              </a:rPr>
              <a:t>U.S. SUBSIDIARY / C-CORP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DA3CBD29-006F-4D53-94E9-D8CC27CF70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05450" y="2200275"/>
            <a:ext cx="22479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825" b="1" i="0">
                <a:solidFill>
                  <a:srgbClr val="FFFFFF"/>
                </a:solidFill>
              </a:defRPr>
            </a:pPr>
            <a:r>
              <a:rPr sz="825" b="1" i="0">
                <a:solidFill>
                  <a:srgbClr val="FFFFFF"/>
                </a:solidFill>
              </a:rPr>
              <a:t>LLC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43B2FB39-F097-4B48-97D1-199F5BF736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81950" y="2200275"/>
            <a:ext cx="17526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825" b="1" i="0">
                <a:solidFill>
                  <a:srgbClr val="FFFFFF"/>
                </a:solidFill>
              </a:defRPr>
            </a:pPr>
            <a:r>
              <a:rPr sz="825" b="1" i="0">
                <a:solidFill>
                  <a:srgbClr val="FFFFFF"/>
                </a:solidFill>
              </a:rPr>
              <a:t>FINNISH BRANCH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E3605ECA-D958-48EE-970A-1F14F92770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963150" y="2200275"/>
            <a:ext cx="1524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825" b="1" i="0">
                <a:solidFill>
                  <a:srgbClr val="FFFFFF"/>
                </a:solidFill>
              </a:defRPr>
            </a:pPr>
            <a:r>
              <a:rPr sz="825" b="1" i="0">
                <a:solidFill>
                  <a:srgbClr val="FFFFFF"/>
                </a:solidFill>
              </a:rPr>
              <a:t>KEY QUESTION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9CC161CB-61B5-4631-8A8F-C8C5B96EC4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514600"/>
            <a:ext cx="10972800" cy="495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0">
            <a:solidFill>
              <a:srgbClr val="FFFFFF"/>
            </a:solidFill>
            <a:prstDash val="solid"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33EA1E83-B6AA-4890-9694-E5AFF838D2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2619375"/>
            <a:ext cx="19621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1" i="0">
                <a:solidFill>
                  <a:srgbClr val="25364A"/>
                </a:solidFill>
              </a:defRPr>
            </a:pPr>
            <a:r>
              <a:rPr sz="1200" b="1" i="0">
                <a:solidFill>
                  <a:srgbClr val="25364A"/>
                </a:solidFill>
              </a:rPr>
              <a:t>Legal separation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EDE6CE45-A576-4C48-99BE-6429AE4FA4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33700" y="2619375"/>
            <a:ext cx="23431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0" i="0">
                <a:solidFill>
                  <a:srgbClr val="667C9A"/>
                </a:solidFill>
              </a:defRPr>
            </a:pPr>
            <a:r>
              <a:rPr sz="1200" b="0" i="0">
                <a:solidFill>
                  <a:srgbClr val="667C9A"/>
                </a:solidFill>
              </a:rPr>
              <a:t>Separate U.S. corporation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238B2F89-EB65-4458-951E-44FC219444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05450" y="2619375"/>
            <a:ext cx="22479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0" i="0">
                <a:solidFill>
                  <a:srgbClr val="667C9A"/>
                </a:solidFill>
              </a:defRPr>
            </a:pPr>
            <a:r>
              <a:rPr sz="1200" b="0" i="0">
                <a:solidFill>
                  <a:srgbClr val="667C9A"/>
                </a:solidFill>
              </a:rPr>
              <a:t>Separate state-law entity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4F205856-DDBB-4890-9A51-8C55363408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81950" y="2619375"/>
            <a:ext cx="17526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0" i="0">
                <a:solidFill>
                  <a:srgbClr val="667C9A"/>
                </a:solidFill>
              </a:defRPr>
            </a:pPr>
            <a:r>
              <a:rPr sz="1200" b="0" i="0">
                <a:solidFill>
                  <a:srgbClr val="667C9A"/>
                </a:solidFill>
              </a:rPr>
              <a:t>Finnish parent operates directly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C476BC50-7083-4B31-B296-B80DD80737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963150" y="2619375"/>
            <a:ext cx="15240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1" i="0">
                <a:solidFill>
                  <a:srgbClr val="667C9A"/>
                </a:solidFill>
              </a:defRPr>
            </a:pPr>
            <a:r>
              <a:rPr sz="1200" b="1" i="0">
                <a:solidFill>
                  <a:srgbClr val="667C9A"/>
                </a:solidFill>
              </a:rPr>
              <a:t>Where should liability sit?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F936E49D-CCCE-4E31-BC61-8A982426E4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009900"/>
            <a:ext cx="10972800" cy="495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EDF3"/>
          </a:solidFill>
          <a:ln xmlns:a="http://schemas.openxmlformats.org/drawingml/2006/main" w="0">
            <a:solidFill>
              <a:srgbClr val="E8EDF3"/>
            </a:solidFill>
            <a:prstDash val="solid"/>
          </a:ln>
        </p:spPr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0A7AB727-5372-4D61-BDC3-E86CF65FCD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3114675"/>
            <a:ext cx="19621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1" i="0">
                <a:solidFill>
                  <a:srgbClr val="25364A"/>
                </a:solidFill>
              </a:defRPr>
            </a:pPr>
            <a:r>
              <a:rPr sz="1200" b="1" i="0">
                <a:solidFill>
                  <a:srgbClr val="25364A"/>
                </a:solidFill>
              </a:rPr>
              <a:t>U.S. tax status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38743AAA-2C8E-4DC8-B8A9-C4118C6966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33700" y="3114675"/>
            <a:ext cx="23431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0" i="0">
                <a:solidFill>
                  <a:srgbClr val="667C9A"/>
                </a:solidFill>
              </a:defRPr>
            </a:pPr>
            <a:r>
              <a:rPr sz="1200" b="0" i="0">
                <a:solidFill>
                  <a:srgbClr val="667C9A"/>
                </a:solidFill>
              </a:rPr>
              <a:t>Corporate taxpayer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E0B88B63-44B1-4398-9077-72B04B34B3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05450" y="3114675"/>
            <a:ext cx="22479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0" i="0">
                <a:solidFill>
                  <a:srgbClr val="667C9A"/>
                </a:solidFill>
              </a:defRPr>
            </a:pPr>
            <a:r>
              <a:rPr sz="1200" b="0" i="0">
                <a:solidFill>
                  <a:srgbClr val="667C9A"/>
                </a:solidFill>
              </a:rPr>
              <a:t>Depends on classification election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6E6C3FF9-0702-40E1-BEE1-F12C4622B3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81950" y="3114675"/>
            <a:ext cx="17526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0" i="0">
                <a:solidFill>
                  <a:srgbClr val="667C9A"/>
                </a:solidFill>
              </a:defRPr>
            </a:pPr>
            <a:r>
              <a:rPr sz="1200" b="0" i="0">
                <a:solidFill>
                  <a:srgbClr val="667C9A"/>
                </a:solidFill>
              </a:rPr>
              <a:t>Foreign corporation / branch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CCF6855B-F502-45FB-91C1-A0C58BAE5C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963150" y="3114675"/>
            <a:ext cx="15240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1" i="0">
                <a:solidFill>
                  <a:srgbClr val="667C9A"/>
                </a:solidFill>
              </a:defRPr>
            </a:pPr>
            <a:r>
              <a:rPr sz="1200" b="1" i="0">
                <a:solidFill>
                  <a:srgbClr val="667C9A"/>
                </a:solidFill>
              </a:rPr>
              <a:t>Who files in the U.S.?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7015F28C-1BBA-4A51-B13B-84A2BE4835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505200"/>
            <a:ext cx="10972800" cy="495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0">
            <a:solidFill>
              <a:srgbClr val="FFFFFF"/>
            </a:solidFill>
            <a:prstDash val="solid"/>
          </a:ln>
        </p:spPr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C972CFC6-69CF-4262-8F43-8B0C348DC7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3609975"/>
            <a:ext cx="19621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1" i="0">
                <a:solidFill>
                  <a:srgbClr val="25364A"/>
                </a:solidFill>
              </a:defRPr>
            </a:pPr>
            <a:r>
              <a:rPr sz="1200" b="1" i="0">
                <a:solidFill>
                  <a:srgbClr val="25364A"/>
                </a:solidFill>
              </a:rPr>
              <a:t>Investor fit</a:t>
            </a:r>
          </a:p>
        </p:txBody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CBE52B66-8670-4C3B-B1DD-0E44E9622E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33700" y="3609975"/>
            <a:ext cx="23431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0" i="0">
                <a:solidFill>
                  <a:srgbClr val="667C9A"/>
                </a:solidFill>
              </a:defRPr>
            </a:pPr>
            <a:r>
              <a:rPr sz="1200" b="0" i="0">
                <a:solidFill>
                  <a:srgbClr val="667C9A"/>
                </a:solidFill>
              </a:rPr>
              <a:t>Often familiar to U.S. investors</a:t>
            </a:r>
          </a:p>
        </p:txBody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4FF4FD79-C347-4263-A33B-B5DA55B19F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05450" y="3609975"/>
            <a:ext cx="22479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0" i="0">
                <a:solidFill>
                  <a:srgbClr val="667C9A"/>
                </a:solidFill>
              </a:defRPr>
            </a:pPr>
            <a:r>
              <a:rPr sz="1200" b="0" i="0">
                <a:solidFill>
                  <a:srgbClr val="667C9A"/>
                </a:solidFill>
              </a:rPr>
              <a:t>Varies by investor and ownership</a:t>
            </a:r>
          </a:p>
        </p:txBody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6C5B52CB-8ACA-4A9F-8863-22C1531BC7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81950" y="3609975"/>
            <a:ext cx="17526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0" i="0">
                <a:solidFill>
                  <a:srgbClr val="667C9A"/>
                </a:solidFill>
              </a:defRPr>
            </a:pPr>
            <a:r>
              <a:rPr sz="1200" b="0" i="0">
                <a:solidFill>
                  <a:srgbClr val="667C9A"/>
                </a:solidFill>
              </a:rPr>
              <a:t>Often less conventional</a:t>
            </a:r>
          </a:p>
        </p:txBody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5E9F0D51-53C5-4C95-8A29-E5FF6D1847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963150" y="3609975"/>
            <a:ext cx="15240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1" i="0">
                <a:solidFill>
                  <a:srgbClr val="667C9A"/>
                </a:solidFill>
              </a:defRPr>
            </a:pPr>
            <a:r>
              <a:rPr sz="1200" b="1" i="0">
                <a:solidFill>
                  <a:srgbClr val="667C9A"/>
                </a:solidFill>
              </a:rPr>
              <a:t>Will U.S. capital be raised?</a:t>
            </a:r>
          </a:p>
        </p:txBody>
      </p:sp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D37DEF1C-4A95-4CCE-ADD4-11AD447688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000500"/>
            <a:ext cx="10972800" cy="495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EDF3"/>
          </a:solidFill>
          <a:ln xmlns:a="http://schemas.openxmlformats.org/drawingml/2006/main" w="0">
            <a:solidFill>
              <a:srgbClr val="E8EDF3"/>
            </a:solidFill>
            <a:prstDash val="solid"/>
          </a:ln>
        </p:spPr>
      </p:sp>
      <p:sp>
        <p:nvSpPr>
          <p:cNvPr id="34" name="">
            <a:extLst xmlns:a="http://schemas.openxmlformats.org/drawingml/2006/main">
              <a:ext uri="{FF2B5EF4-FFF2-40B4-BE49-F238E27FC236}">
                <a16:creationId xmlns:a16="http://schemas.microsoft.com/office/drawing/2014/main" id="{95AB9868-693E-4372-924A-1332C84A89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4105275"/>
            <a:ext cx="19621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1" i="0">
                <a:solidFill>
                  <a:srgbClr val="25364A"/>
                </a:solidFill>
              </a:defRPr>
            </a:pPr>
            <a:r>
              <a:rPr sz="1200" b="1" i="0">
                <a:solidFill>
                  <a:srgbClr val="25364A"/>
                </a:solidFill>
              </a:rPr>
              <a:t>Cross-border flows</a:t>
            </a:r>
          </a:p>
        </p:txBody>
      </p:sp>
      <p:sp>
        <p:nvSpPr>
          <p:cNvPr id="35" name="">
            <a:extLst xmlns:a="http://schemas.openxmlformats.org/drawingml/2006/main">
              <a:ext uri="{FF2B5EF4-FFF2-40B4-BE49-F238E27FC236}">
                <a16:creationId xmlns:a16="http://schemas.microsoft.com/office/drawing/2014/main" id="{1E1D1559-1387-49E8-B368-98FB2A9EAA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33700" y="4105275"/>
            <a:ext cx="23431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0" i="0">
                <a:solidFill>
                  <a:srgbClr val="667C9A"/>
                </a:solidFill>
              </a:defRPr>
            </a:pPr>
            <a:r>
              <a:rPr sz="1200" b="0" i="0">
                <a:solidFill>
                  <a:srgbClr val="667C9A"/>
                </a:solidFill>
              </a:rPr>
              <a:t>Dividends, interest, royalties, services</a:t>
            </a:r>
          </a:p>
        </p:txBody>
      </p:sp>
      <p:sp>
        <p:nvSpPr>
          <p:cNvPr id="36" name="">
            <a:extLst xmlns:a="http://schemas.openxmlformats.org/drawingml/2006/main">
              <a:ext uri="{FF2B5EF4-FFF2-40B4-BE49-F238E27FC236}">
                <a16:creationId xmlns:a16="http://schemas.microsoft.com/office/drawing/2014/main" id="{9192F16A-93E7-4FA9-90C3-CAFE89DB31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05450" y="4105275"/>
            <a:ext cx="22479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0" i="0">
                <a:solidFill>
                  <a:srgbClr val="667C9A"/>
                </a:solidFill>
              </a:defRPr>
            </a:pPr>
            <a:r>
              <a:rPr sz="1200" b="0" i="0">
                <a:solidFill>
                  <a:srgbClr val="667C9A"/>
                </a:solidFill>
              </a:rPr>
              <a:t>Depends on classification</a:t>
            </a:r>
          </a:p>
        </p:txBody>
      </p:sp>
      <p:sp>
        <p:nvSpPr>
          <p:cNvPr id="37" name="">
            <a:extLst xmlns:a="http://schemas.openxmlformats.org/drawingml/2006/main">
              <a:ext uri="{FF2B5EF4-FFF2-40B4-BE49-F238E27FC236}">
                <a16:creationId xmlns:a16="http://schemas.microsoft.com/office/drawing/2014/main" id="{FE5AAE2C-1D56-4539-B8B1-66BF69F32E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81950" y="4105275"/>
            <a:ext cx="17526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0" i="0">
                <a:solidFill>
                  <a:srgbClr val="667C9A"/>
                </a:solidFill>
              </a:defRPr>
            </a:pPr>
            <a:r>
              <a:rPr sz="1200" b="0" i="0">
                <a:solidFill>
                  <a:srgbClr val="667C9A"/>
                </a:solidFill>
              </a:rPr>
              <a:t>Branch remittances and allocations</a:t>
            </a:r>
          </a:p>
        </p:txBody>
      </p:sp>
      <p:sp>
        <p:nvSpPr>
          <p:cNvPr id="38" name="">
            <a:extLst xmlns:a="http://schemas.openxmlformats.org/drawingml/2006/main">
              <a:ext uri="{FF2B5EF4-FFF2-40B4-BE49-F238E27FC236}">
                <a16:creationId xmlns:a16="http://schemas.microsoft.com/office/drawing/2014/main" id="{DA96C2C5-CD36-4074-8C47-0B06C437CA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963150" y="4105275"/>
            <a:ext cx="15240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1" i="0">
                <a:solidFill>
                  <a:srgbClr val="667C9A"/>
                </a:solidFill>
              </a:defRPr>
            </a:pPr>
            <a:r>
              <a:rPr sz="1200" b="1" i="0">
                <a:solidFill>
                  <a:srgbClr val="667C9A"/>
                </a:solidFill>
              </a:rPr>
              <a:t>How will cash move?</a:t>
            </a:r>
          </a:p>
        </p:txBody>
      </p:sp>
      <p:sp>
        <p:nvSpPr>
          <p:cNvPr id="39" name="">
            <a:extLst xmlns:a="http://schemas.openxmlformats.org/drawingml/2006/main">
              <a:ext uri="{FF2B5EF4-FFF2-40B4-BE49-F238E27FC236}">
                <a16:creationId xmlns:a16="http://schemas.microsoft.com/office/drawing/2014/main" id="{88A224A2-408B-4516-BE38-BEE0F836FC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495800"/>
            <a:ext cx="10972800" cy="495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0">
            <a:solidFill>
              <a:srgbClr val="FFFFFF"/>
            </a:solidFill>
            <a:prstDash val="solid"/>
          </a:ln>
        </p:spPr>
      </p:sp>
      <p:sp>
        <p:nvSpPr>
          <p:cNvPr id="40" name="">
            <a:extLst xmlns:a="http://schemas.openxmlformats.org/drawingml/2006/main">
              <a:ext uri="{FF2B5EF4-FFF2-40B4-BE49-F238E27FC236}">
                <a16:creationId xmlns:a16="http://schemas.microsoft.com/office/drawing/2014/main" id="{B791FDD9-25DC-4CB8-8016-11A4A0659A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4600575"/>
            <a:ext cx="19621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1" i="0">
                <a:solidFill>
                  <a:srgbClr val="25364A"/>
                </a:solidFill>
              </a:defRPr>
            </a:pPr>
            <a:r>
              <a:rPr sz="1200" b="1" i="0">
                <a:solidFill>
                  <a:srgbClr val="25364A"/>
                </a:solidFill>
              </a:rPr>
              <a:t>Administration</a:t>
            </a:r>
          </a:p>
        </p:txBody>
      </p:sp>
      <p:sp>
        <p:nvSpPr>
          <p:cNvPr id="41" name="">
            <a:extLst xmlns:a="http://schemas.openxmlformats.org/drawingml/2006/main">
              <a:ext uri="{FF2B5EF4-FFF2-40B4-BE49-F238E27FC236}">
                <a16:creationId xmlns:a16="http://schemas.microsoft.com/office/drawing/2014/main" id="{D9AD4EE9-710A-47FE-BD74-8EC7B866B6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33700" y="4600575"/>
            <a:ext cx="23431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0" i="0">
                <a:solidFill>
                  <a:srgbClr val="667C9A"/>
                </a:solidFill>
              </a:defRPr>
            </a:pPr>
            <a:r>
              <a:rPr sz="1200" b="0" i="0">
                <a:solidFill>
                  <a:srgbClr val="667C9A"/>
                </a:solidFill>
              </a:rPr>
              <a:t>Corporate returns + intercompany records</a:t>
            </a:r>
          </a:p>
        </p:txBody>
      </p:sp>
      <p:sp>
        <p:nvSpPr>
          <p:cNvPr id="42" name="">
            <a:extLst xmlns:a="http://schemas.openxmlformats.org/drawingml/2006/main">
              <a:ext uri="{FF2B5EF4-FFF2-40B4-BE49-F238E27FC236}">
                <a16:creationId xmlns:a16="http://schemas.microsoft.com/office/drawing/2014/main" id="{46170E82-567D-4B6A-8EE5-53065805C3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05450" y="4600575"/>
            <a:ext cx="22479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0" i="0">
                <a:solidFill>
                  <a:srgbClr val="667C9A"/>
                </a:solidFill>
              </a:defRPr>
            </a:pPr>
            <a:r>
              <a:rPr sz="1200" b="0" i="0">
                <a:solidFill>
                  <a:srgbClr val="667C9A"/>
                </a:solidFill>
              </a:rPr>
              <a:t>Can create classification complexity</a:t>
            </a:r>
          </a:p>
        </p:txBody>
      </p:sp>
      <p:sp>
        <p:nvSpPr>
          <p:cNvPr id="43" name="">
            <a:extLst xmlns:a="http://schemas.openxmlformats.org/drawingml/2006/main">
              <a:ext uri="{FF2B5EF4-FFF2-40B4-BE49-F238E27FC236}">
                <a16:creationId xmlns:a16="http://schemas.microsoft.com/office/drawing/2014/main" id="{6FB00951-9BA1-4039-A219-BC2DF64C97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81950" y="4600575"/>
            <a:ext cx="17526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0" i="0">
                <a:solidFill>
                  <a:srgbClr val="667C9A"/>
                </a:solidFill>
              </a:defRPr>
            </a:pPr>
            <a:r>
              <a:rPr sz="1200" b="0" i="0">
                <a:solidFill>
                  <a:srgbClr val="667C9A"/>
                </a:solidFill>
              </a:rPr>
              <a:t>Parent-level U.S. reporting</a:t>
            </a:r>
          </a:p>
        </p:txBody>
      </p:sp>
      <p:sp>
        <p:nvSpPr>
          <p:cNvPr id="44" name="">
            <a:extLst xmlns:a="http://schemas.openxmlformats.org/drawingml/2006/main">
              <a:ext uri="{FF2B5EF4-FFF2-40B4-BE49-F238E27FC236}">
                <a16:creationId xmlns:a16="http://schemas.microsoft.com/office/drawing/2014/main" id="{DCE77BA5-DADF-4278-8CE8-1C8BCEF01B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963150" y="4600575"/>
            <a:ext cx="15240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1" i="0">
                <a:solidFill>
                  <a:srgbClr val="667C9A"/>
                </a:solidFill>
              </a:defRPr>
            </a:pPr>
            <a:r>
              <a:rPr sz="1200" b="1" i="0">
                <a:solidFill>
                  <a:srgbClr val="667C9A"/>
                </a:solidFill>
              </a:rPr>
              <a:t>What can the team sustain?</a:t>
            </a:r>
          </a:p>
        </p:txBody>
      </p:sp>
      <p:sp>
        <p:nvSpPr>
          <p:cNvPr id="45" name="">
            <a:extLst xmlns:a="http://schemas.openxmlformats.org/drawingml/2006/main">
              <a:ext uri="{FF2B5EF4-FFF2-40B4-BE49-F238E27FC236}">
                <a16:creationId xmlns:a16="http://schemas.microsoft.com/office/drawing/2014/main" id="{FDE72C9C-AADA-4297-9C7B-49B338A857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991100"/>
            <a:ext cx="10972800" cy="495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EDF3"/>
          </a:solidFill>
          <a:ln xmlns:a="http://schemas.openxmlformats.org/drawingml/2006/main" w="0">
            <a:solidFill>
              <a:srgbClr val="E8EDF3"/>
            </a:solidFill>
            <a:prstDash val="solid"/>
          </a:ln>
        </p:spPr>
      </p:sp>
      <p:sp>
        <p:nvSpPr>
          <p:cNvPr id="46" name="">
            <a:extLst xmlns:a="http://schemas.openxmlformats.org/drawingml/2006/main">
              <a:ext uri="{FF2B5EF4-FFF2-40B4-BE49-F238E27FC236}">
                <a16:creationId xmlns:a16="http://schemas.microsoft.com/office/drawing/2014/main" id="{3915F1DE-B0BE-41A8-974D-F3DB0DF643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5095875"/>
            <a:ext cx="19621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1" i="0">
                <a:solidFill>
                  <a:srgbClr val="25364A"/>
                </a:solidFill>
              </a:defRPr>
            </a:pPr>
            <a:r>
              <a:rPr sz="1200" b="1" i="0">
                <a:solidFill>
                  <a:srgbClr val="25364A"/>
                </a:solidFill>
              </a:rPr>
              <a:t>Exit flexibility</a:t>
            </a:r>
          </a:p>
        </p:txBody>
      </p:sp>
      <p:sp>
        <p:nvSpPr>
          <p:cNvPr id="47" name="">
            <a:extLst xmlns:a="http://schemas.openxmlformats.org/drawingml/2006/main">
              <a:ext uri="{FF2B5EF4-FFF2-40B4-BE49-F238E27FC236}">
                <a16:creationId xmlns:a16="http://schemas.microsoft.com/office/drawing/2014/main" id="{22591ACF-78BB-4428-BAE3-33B0E0CE91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33700" y="5095875"/>
            <a:ext cx="23431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0" i="0">
                <a:solidFill>
                  <a:srgbClr val="667C9A"/>
                </a:solidFill>
              </a:defRPr>
            </a:pPr>
            <a:r>
              <a:rPr sz="1200" b="0" i="0">
                <a:solidFill>
                  <a:srgbClr val="667C9A"/>
                </a:solidFill>
              </a:rPr>
              <a:t>Share or asset transaction paths</a:t>
            </a:r>
          </a:p>
        </p:txBody>
      </p:sp>
      <p:sp>
        <p:nvSpPr>
          <p:cNvPr id="48" name="">
            <a:extLst xmlns:a="http://schemas.openxmlformats.org/drawingml/2006/main">
              <a:ext uri="{FF2B5EF4-FFF2-40B4-BE49-F238E27FC236}">
                <a16:creationId xmlns:a16="http://schemas.microsoft.com/office/drawing/2014/main" id="{45830BB2-BB71-4898-8308-C295126AD7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05450" y="5095875"/>
            <a:ext cx="22479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0" i="0">
                <a:solidFill>
                  <a:srgbClr val="667C9A"/>
                </a:solidFill>
              </a:defRPr>
            </a:pPr>
            <a:r>
              <a:rPr sz="1200" b="0" i="0">
                <a:solidFill>
                  <a:srgbClr val="667C9A"/>
                </a:solidFill>
              </a:rPr>
              <a:t>Depends on classification and buyer</a:t>
            </a:r>
          </a:p>
        </p:txBody>
      </p:sp>
      <p:sp>
        <p:nvSpPr>
          <p:cNvPr id="49" name="">
            <a:extLst xmlns:a="http://schemas.openxmlformats.org/drawingml/2006/main">
              <a:ext uri="{FF2B5EF4-FFF2-40B4-BE49-F238E27FC236}">
                <a16:creationId xmlns:a16="http://schemas.microsoft.com/office/drawing/2014/main" id="{BA68F154-1A3D-4CB3-93A4-CBC550C3DD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81950" y="5095875"/>
            <a:ext cx="17526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0" i="0">
                <a:solidFill>
                  <a:srgbClr val="667C9A"/>
                </a:solidFill>
              </a:defRPr>
            </a:pPr>
            <a:r>
              <a:rPr sz="1200" b="0" i="0">
                <a:solidFill>
                  <a:srgbClr val="667C9A"/>
                </a:solidFill>
              </a:rPr>
              <a:t>Parent sells assets / business</a:t>
            </a:r>
          </a:p>
        </p:txBody>
      </p:sp>
      <p:sp>
        <p:nvSpPr>
          <p:cNvPr id="50" name="">
            <a:extLst xmlns:a="http://schemas.openxmlformats.org/drawingml/2006/main">
              <a:ext uri="{FF2B5EF4-FFF2-40B4-BE49-F238E27FC236}">
                <a16:creationId xmlns:a16="http://schemas.microsoft.com/office/drawing/2014/main" id="{232E86B4-EF32-4E47-9CBF-357F53FDC1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963150" y="5095875"/>
            <a:ext cx="15240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1" i="0">
                <a:solidFill>
                  <a:srgbClr val="667C9A"/>
                </a:solidFill>
              </a:defRPr>
            </a:pPr>
            <a:r>
              <a:rPr sz="1200" b="1" i="0">
                <a:solidFill>
                  <a:srgbClr val="667C9A"/>
                </a:solidFill>
              </a:rPr>
              <a:t>What is the long-term plan?</a:t>
            </a:r>
          </a:p>
        </p:txBody>
      </p:sp>
      <p:sp>
        <p:nvSpPr>
          <p:cNvPr id="51" name="">
            <a:extLst xmlns:a="http://schemas.openxmlformats.org/drawingml/2006/main">
              <a:ext uri="{FF2B5EF4-FFF2-40B4-BE49-F238E27FC236}">
                <a16:creationId xmlns:a16="http://schemas.microsoft.com/office/drawing/2014/main" id="{2DA15DB6-7C1E-4349-B46B-979F55119A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581650"/>
            <a:ext cx="109728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1275" b="1" i="0">
                <a:solidFill>
                  <a:srgbClr val="26245F"/>
                </a:solidFill>
              </a:defRPr>
            </a:pPr>
            <a:r>
              <a:rPr sz="1275" b="1" i="0">
                <a:solidFill>
                  <a:srgbClr val="26245F"/>
                </a:solidFill>
              </a:rPr>
              <a:t>Entity classification must be reviewed in both jurisdictions; the U.S. result may not match the Finnish result.</a:t>
            </a:r>
          </a:p>
        </p:txBody>
      </p:sp>
      <p:sp>
        <p:nvSpPr>
          <p:cNvPr id="52" name="">
            <a:extLst xmlns:a="http://schemas.openxmlformats.org/drawingml/2006/main">
              <a:ext uri="{FF2B5EF4-FFF2-40B4-BE49-F238E27FC236}">
                <a16:creationId xmlns:a16="http://schemas.microsoft.com/office/drawing/2014/main" id="{26939549-9E37-42D4-AF68-A07823BD63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267450"/>
            <a:ext cx="99060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675" b="0" i="1">
                <a:solidFill>
                  <a:srgbClr val="8799AF"/>
                </a:solidFill>
              </a:defRPr>
            </a:pPr>
            <a:r>
              <a:rPr sz="675" b="0" i="1">
                <a:solidFill>
                  <a:srgbClr val="8799AF"/>
                </a:solidFill>
              </a:rPr>
              <a:t>Selected sources: IRS business structures and LLC classification guidance</a:t>
            </a:r>
          </a:p>
        </p:txBody>
      </p:sp>
      <p:sp>
        <p:nvSpPr>
          <p:cNvPr id="53" name="">
            <a:extLst xmlns:a="http://schemas.openxmlformats.org/drawingml/2006/main">
              <a:ext uri="{FF2B5EF4-FFF2-40B4-BE49-F238E27FC236}">
                <a16:creationId xmlns:a16="http://schemas.microsoft.com/office/drawing/2014/main" id="{BF8565BE-4263-4705-8723-F51B5B526B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48425"/>
            <a:ext cx="109728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CED4DC"/>
            </a:solidFill>
            <a:prstDash val="solid"/>
          </a:ln>
        </p:spPr>
      </p:sp>
      <p:sp>
        <p:nvSpPr>
          <p:cNvPr id="54" name="">
            <a:extLst xmlns:a="http://schemas.openxmlformats.org/drawingml/2006/main">
              <a:ext uri="{FF2B5EF4-FFF2-40B4-BE49-F238E27FC236}">
                <a16:creationId xmlns:a16="http://schemas.microsoft.com/office/drawing/2014/main" id="{F970DD69-4732-4D1A-A78D-28CF46EC15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43675"/>
            <a:ext cx="6286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750" b="1" i="0">
                <a:solidFill>
                  <a:srgbClr val="8799AF"/>
                </a:solidFill>
              </a:defRPr>
            </a:pPr>
            <a:r>
              <a:rPr sz="750" b="1" i="0">
                <a:solidFill>
                  <a:srgbClr val="8799AF"/>
                </a:solidFill>
              </a:rPr>
              <a:t>DO NOT DISTRIBUTE — GENERAL INFORMATION ONLY; NOT TAX, LEGAL OR INVESTMENT ADVICE</a:t>
            </a:r>
          </a:p>
        </p:txBody>
      </p:sp>
      <p:sp>
        <p:nvSpPr>
          <p:cNvPr id="55" name="">
            <a:extLst xmlns:a="http://schemas.openxmlformats.org/drawingml/2006/main">
              <a:ext uri="{FF2B5EF4-FFF2-40B4-BE49-F238E27FC236}">
                <a16:creationId xmlns:a16="http://schemas.microsoft.com/office/drawing/2014/main" id="{7485EB5E-D61A-4EA4-8A72-7CA74DE459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53250" y="6543675"/>
            <a:ext cx="46291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750" b="0" i="0">
                <a:solidFill>
                  <a:srgbClr val="8799AF"/>
                </a:solidFill>
              </a:defRPr>
            </a:pPr>
            <a:r>
              <a:rPr sz="750" b="0" i="0">
                <a:solidFill>
                  <a:srgbClr val="8799AF"/>
                </a:solidFill>
              </a:rPr>
              <a:t>Finnish American Chamber of Commerce in New York</a:t>
            </a:r>
          </a:p>
        </p:txBody>
      </p:sp>
    </p:spTree>
    <p:extLst>
      <p:ext uri="{BB962C8B-B14F-4D97-AF65-F5344CB8AC3E}">
        <p14:creationId xmlns:p14="http://schemas.microsoft.com/office/powerpoint/2010/main" val="1538941462"/>
      </p:ext>
    </p:extLst>
  </p:cSld>
</p:sld>
</file>

<file path=ppt/slides/slide9.xml><?xml version="1.0" encoding="utf-8"?>
<p:sld xmlns:p="http://schemas.openxmlformats.org/presentationml/2006/main">
  <p:cSld>
    <p:bg>
      <p:bgPr>
        <a:solidFill xmlns:a="http://schemas.openxmlformats.org/drawingml/2006/main">
          <a:srgbClr val="F4EFE8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39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8ed58523e875435b"/>
          <a:stretch xmlns:a="http://schemas.openxmlformats.org/drawingml/2006/main"/>
        </p:blipFill>
        <p:spPr>
          <a:xfrm xmlns:a="http://schemas.openxmlformats.org/drawingml/2006/main">
            <a:off x="609600" y="249415"/>
            <a:ext cx="285750" cy="291745"/>
          </a:xfrm>
          <a:prstGeom xmlns:a="http://schemas.openxmlformats.org/drawingml/2006/main" prst="rect">
            <a:avLst/>
          </a:prstGeom>
        </p:spPr>
      </p:pic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F5E4D9EA-99CF-4181-A6B4-60C3BDED0C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9650" y="304800"/>
            <a:ext cx="40957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75" b="1" i="0">
                <a:solidFill>
                  <a:srgbClr val="667C9A"/>
                </a:solidFill>
              </a:defRPr>
            </a:pPr>
            <a:r>
              <a:rPr sz="975" b="1" i="0">
                <a:solidFill>
                  <a:srgbClr val="667C9A"/>
                </a:solidFill>
              </a:rPr>
              <a:t>FACC-NY MEMBER U.S. TAX GUIDE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3D0C6681-A188-4C22-8BC5-AA2874C599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48800" y="238125"/>
            <a:ext cx="1485900" cy="266700"/>
          </a:xfrm>
          <a:prstGeom xmlns:a="http://schemas.openxmlformats.org/drawingml/2006/main" prst="roundRect">
            <a:avLst>
              <a:gd name="adj" fmla="val 42857"/>
            </a:avLst>
          </a:prstGeom>
          <a:solidFill xmlns:a="http://schemas.openxmlformats.org/drawingml/2006/main">
            <a:srgbClr val="FDE8EC"/>
          </a:solidFill>
          <a:ln xmlns:a="http://schemas.openxmlformats.org/drawingml/2006/main" w="9525">
            <a:solidFill>
              <a:srgbClr val="F5B8C2"/>
            </a:solidFill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D86842DD-9FA0-4D01-83ED-8CEC515305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48800" y="295275"/>
            <a:ext cx="14859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825" b="1" i="0">
                <a:solidFill>
                  <a:srgbClr val="ED1B2F"/>
                </a:solidFill>
              </a:defRPr>
            </a:pPr>
            <a:r>
              <a:rPr sz="825" b="1" i="0">
                <a:solidFill>
                  <a:srgbClr val="ED1B2F"/>
                </a:solidFill>
              </a:rPr>
              <a:t>DO NOT DISTRIBUTE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162C3082-15D6-4ABE-AEDA-8D9EB8A536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0" y="304800"/>
            <a:ext cx="4381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975" b="1" i="0">
                <a:solidFill>
                  <a:srgbClr val="8799AF"/>
                </a:solidFill>
              </a:defRPr>
            </a:pPr>
            <a:r>
              <a:rPr sz="975" b="1" i="0">
                <a:solidFill>
                  <a:srgbClr val="8799AF"/>
                </a:solidFill>
              </a:rPr>
              <a:t>09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EACF9259-5204-410E-AC93-3B165F0A1B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66750"/>
            <a:ext cx="1057275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850" b="1" i="0">
                <a:solidFill>
                  <a:srgbClr val="26245F"/>
                </a:solidFill>
              </a:defRPr>
            </a:pPr>
            <a:r>
              <a:rPr sz="2850" b="1" i="0">
                <a:solidFill>
                  <a:srgbClr val="26245F"/>
                </a:solidFill>
              </a:rPr>
              <a:t>U.S. activity can expose the Finnish parent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078774FB-F71C-4482-BD38-C9AF8E3484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304925"/>
            <a:ext cx="109728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CED4DC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D370BF40-89CC-4AB1-BF38-B5D3C73168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466850"/>
            <a:ext cx="107632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425" b="0" i="0">
                <a:solidFill>
                  <a:srgbClr val="667C9A"/>
                </a:solidFill>
              </a:defRPr>
            </a:pPr>
            <a:r>
              <a:rPr sz="1425" b="0" i="0">
                <a:solidFill>
                  <a:srgbClr val="667C9A"/>
                </a:solidFill>
              </a:rPr>
              <a:t>A subsidiary is not the only trigger. People, contracts, services and authority exercised in the U.S. can affect the analysis.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B67B11B8-65C9-48A6-989C-21ABAF2C77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076450"/>
            <a:ext cx="4191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050" b="1" i="0">
                <a:solidFill>
                  <a:srgbClr val="ED1B2F"/>
                </a:solidFill>
              </a:defRPr>
            </a:pPr>
            <a:r>
              <a:rPr sz="1050" b="1" i="0">
                <a:solidFill>
                  <a:srgbClr val="ED1B2F"/>
                </a:solidFill>
              </a:rPr>
              <a:t>01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3556E950-F55A-4774-874E-B58AB71298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00150" y="2076450"/>
            <a:ext cx="1809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1" i="0">
                <a:solidFill>
                  <a:srgbClr val="26245F"/>
                </a:solidFill>
              </a:defRPr>
            </a:pPr>
            <a:r>
              <a:rPr sz="1275" b="1" i="0">
                <a:solidFill>
                  <a:srgbClr val="26245F"/>
                </a:solidFill>
              </a:rPr>
              <a:t>PEOPLE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8F2D49C4-13F2-40DB-BC48-96598B251D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43250" y="2076450"/>
            <a:ext cx="36195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0" i="0">
                <a:solidFill>
                  <a:srgbClr val="667C9A"/>
                </a:solidFill>
              </a:defRPr>
            </a:pPr>
            <a:r>
              <a:rPr sz="1275" b="0" i="0">
                <a:solidFill>
                  <a:srgbClr val="667C9A"/>
                </a:solidFill>
              </a:rPr>
              <a:t>Employees or executives working in the U.S.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3CD6487D-D0E1-4321-BC63-D8A88F72DE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0" y="2076450"/>
            <a:ext cx="39052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1" i="0">
                <a:solidFill>
                  <a:srgbClr val="667C9A"/>
                </a:solidFill>
              </a:defRPr>
            </a:pPr>
            <a:r>
              <a:rPr sz="1275" b="1" i="0">
                <a:solidFill>
                  <a:srgbClr val="667C9A"/>
                </a:solidFill>
              </a:rPr>
              <a:t>Where are services performed—and who directs them?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B4144DBE-D402-486B-8171-869694B509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00150" y="2590800"/>
            <a:ext cx="96583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CED4DC"/>
            </a:solidFill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A75A9222-B8EA-419E-A231-03F410AAC1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762250"/>
            <a:ext cx="4191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050" b="1" i="0">
                <a:solidFill>
                  <a:srgbClr val="ED1B2F"/>
                </a:solidFill>
              </a:defRPr>
            </a:pPr>
            <a:r>
              <a:rPr sz="1050" b="1" i="0">
                <a:solidFill>
                  <a:srgbClr val="ED1B2F"/>
                </a:solidFill>
              </a:rPr>
              <a:t>02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F350C64C-4D51-4B8A-990C-ED2A0EA1E5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00150" y="2762250"/>
            <a:ext cx="1809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1" i="0">
                <a:solidFill>
                  <a:srgbClr val="26245F"/>
                </a:solidFill>
              </a:defRPr>
            </a:pPr>
            <a:r>
              <a:rPr sz="1275" b="1" i="0">
                <a:solidFill>
                  <a:srgbClr val="26245F"/>
                </a:solidFill>
              </a:rPr>
              <a:t>PLACE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2E9EBA90-A517-42D3-BA9E-1D9E714F17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43250" y="2762250"/>
            <a:ext cx="36195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0" i="0">
                <a:solidFill>
                  <a:srgbClr val="667C9A"/>
                </a:solidFill>
              </a:defRPr>
            </a:pPr>
            <a:r>
              <a:rPr sz="1275" b="0" i="0">
                <a:solidFill>
                  <a:srgbClr val="667C9A"/>
                </a:solidFill>
              </a:rPr>
              <a:t>Office, fixed facility or other business location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BFAFD209-59CD-4C51-BE79-D08B21043A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0" y="2762250"/>
            <a:ext cx="39052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1" i="0">
                <a:solidFill>
                  <a:srgbClr val="667C9A"/>
                </a:solidFill>
              </a:defRPr>
            </a:pPr>
            <a:r>
              <a:rPr sz="1275" b="1" i="0">
                <a:solidFill>
                  <a:srgbClr val="667C9A"/>
                </a:solidFill>
              </a:rPr>
              <a:t>Does the activity create a treaty permanent establishment?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B09186D5-0733-4C94-A73B-4591459F07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00150" y="3276600"/>
            <a:ext cx="96583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CED4DC"/>
            </a:solidFill>
            <a:prstDash val="solid"/>
          </a:ln>
        </p:spPr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C50FBF61-25ED-4E35-A6C4-61E56C8C68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448050"/>
            <a:ext cx="4191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050" b="1" i="0">
                <a:solidFill>
                  <a:srgbClr val="ED1B2F"/>
                </a:solidFill>
              </a:defRPr>
            </a:pPr>
            <a:r>
              <a:rPr sz="1050" b="1" i="0">
                <a:solidFill>
                  <a:srgbClr val="ED1B2F"/>
                </a:solidFill>
              </a:rPr>
              <a:t>03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FDBBED1E-3D1C-4B5C-BD70-7926EC9B33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00150" y="3448050"/>
            <a:ext cx="1809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1" i="0">
                <a:solidFill>
                  <a:srgbClr val="26245F"/>
                </a:solidFill>
              </a:defRPr>
            </a:pPr>
            <a:r>
              <a:rPr sz="1275" b="1" i="0">
                <a:solidFill>
                  <a:srgbClr val="26245F"/>
                </a:solidFill>
              </a:rPr>
              <a:t>AUTHORITY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C0CB3CDC-C8F2-48D1-B11B-C9C0797E0D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43250" y="3448050"/>
            <a:ext cx="36195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0" i="0">
                <a:solidFill>
                  <a:srgbClr val="667C9A"/>
                </a:solidFill>
              </a:defRPr>
            </a:pPr>
            <a:r>
              <a:rPr sz="1275" b="0" i="0">
                <a:solidFill>
                  <a:srgbClr val="667C9A"/>
                </a:solidFill>
              </a:rPr>
              <a:t>Personnel negotiating or concluding commercial commitments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1759337D-8248-4665-8676-0332205C23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0" y="3448050"/>
            <a:ext cx="39052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1" i="0">
                <a:solidFill>
                  <a:srgbClr val="667C9A"/>
                </a:solidFill>
              </a:defRPr>
            </a:pPr>
            <a:r>
              <a:rPr sz="1275" b="1" i="0">
                <a:solidFill>
                  <a:srgbClr val="667C9A"/>
                </a:solidFill>
              </a:rPr>
              <a:t>Which entity is actually conducting the business?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7066E391-C648-40CC-B888-7F57FC9D0D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00150" y="3962400"/>
            <a:ext cx="96583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CED4DC"/>
            </a:solidFill>
            <a:prstDash val="solid"/>
          </a:ln>
        </p:spPr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67064AA2-80DD-45DD-9015-D5136B77D6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133850"/>
            <a:ext cx="4191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050" b="1" i="0">
                <a:solidFill>
                  <a:srgbClr val="ED1B2F"/>
                </a:solidFill>
              </a:defRPr>
            </a:pPr>
            <a:r>
              <a:rPr sz="1050" b="1" i="0">
                <a:solidFill>
                  <a:srgbClr val="ED1B2F"/>
                </a:solidFill>
              </a:rPr>
              <a:t>04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C0A68FB2-FB36-4D91-9075-DFCC048637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00150" y="4133850"/>
            <a:ext cx="1809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1" i="0">
                <a:solidFill>
                  <a:srgbClr val="26245F"/>
                </a:solidFill>
              </a:defRPr>
            </a:pPr>
            <a:r>
              <a:rPr sz="1275" b="1" i="0">
                <a:solidFill>
                  <a:srgbClr val="26245F"/>
                </a:solidFill>
              </a:rPr>
              <a:t>INCOME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06DA90AF-ACBD-48E0-9FFC-6590BAD848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43250" y="4133850"/>
            <a:ext cx="36195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0" i="0">
                <a:solidFill>
                  <a:srgbClr val="667C9A"/>
                </a:solidFill>
              </a:defRPr>
            </a:pPr>
            <a:r>
              <a:rPr sz="1275" b="0" i="0">
                <a:solidFill>
                  <a:srgbClr val="667C9A"/>
                </a:solidFill>
              </a:rPr>
              <a:t>U.S.-source income or effectively connected income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4A613D9F-2A76-4A40-A709-02A9C29135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0" y="4133850"/>
            <a:ext cx="39052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1" i="0">
                <a:solidFill>
                  <a:srgbClr val="667C9A"/>
                </a:solidFill>
              </a:defRPr>
            </a:pPr>
            <a:r>
              <a:rPr sz="1275" b="1" i="0">
                <a:solidFill>
                  <a:srgbClr val="667C9A"/>
                </a:solidFill>
              </a:rPr>
              <a:t>Does the Finnish company have a U.S. filing position?</a:t>
            </a:r>
          </a:p>
        </p:txBody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6FD1F2FF-A05A-455C-8D3D-6FD68D716B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00150" y="4648200"/>
            <a:ext cx="96583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CED4DC"/>
            </a:solidFill>
            <a:prstDash val="solid"/>
          </a:ln>
        </p:spPr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B0B3817F-2686-4186-A438-4CFEEA4B53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819650"/>
            <a:ext cx="4191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050" b="1" i="0">
                <a:solidFill>
                  <a:srgbClr val="ED1B2F"/>
                </a:solidFill>
              </a:defRPr>
            </a:pPr>
            <a:r>
              <a:rPr sz="1050" b="1" i="0">
                <a:solidFill>
                  <a:srgbClr val="ED1B2F"/>
                </a:solidFill>
              </a:rPr>
              <a:t>05</a:t>
            </a:r>
          </a:p>
        </p:txBody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60D577ED-63E5-4A78-AFA9-C4E1871A95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00150" y="4819650"/>
            <a:ext cx="1809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1" i="0">
                <a:solidFill>
                  <a:srgbClr val="26245F"/>
                </a:solidFill>
              </a:defRPr>
            </a:pPr>
            <a:r>
              <a:rPr sz="1275" b="1" i="0">
                <a:solidFill>
                  <a:srgbClr val="26245F"/>
                </a:solidFill>
              </a:rPr>
              <a:t>INTERCOMPANY</a:t>
            </a:r>
          </a:p>
        </p:txBody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EF271942-B9E1-409B-8996-70615F7A26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43250" y="4819650"/>
            <a:ext cx="36195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0" i="0">
                <a:solidFill>
                  <a:srgbClr val="667C9A"/>
                </a:solidFill>
              </a:defRPr>
            </a:pPr>
            <a:r>
              <a:rPr sz="1275" b="0" i="0">
                <a:solidFill>
                  <a:srgbClr val="667C9A"/>
                </a:solidFill>
              </a:rPr>
              <a:t>Services, licenses, goods, loans and shared costs</a:t>
            </a:r>
          </a:p>
        </p:txBody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B1D22969-1C49-420F-8494-75CB6BC077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0" y="4819650"/>
            <a:ext cx="39052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1" i="0">
                <a:solidFill>
                  <a:srgbClr val="667C9A"/>
                </a:solidFill>
              </a:defRPr>
            </a:pPr>
            <a:r>
              <a:rPr sz="1275" b="1" i="0">
                <a:solidFill>
                  <a:srgbClr val="667C9A"/>
                </a:solidFill>
              </a:rPr>
              <a:t>Are the terms documented and arm’s length?</a:t>
            </a:r>
          </a:p>
        </p:txBody>
      </p:sp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CFC3924C-AFA2-4ED0-A627-9686255CF5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638800"/>
            <a:ext cx="10972800" cy="419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1D6"/>
          </a:solidFill>
          <a:ln xmlns:a="http://schemas.openxmlformats.org/drawingml/2006/main" w="0">
            <a:solidFill>
              <a:srgbClr val="FFF1D6"/>
            </a:solidFill>
            <a:prstDash val="solid"/>
          </a:ln>
        </p:spPr>
      </p:sp>
      <p:sp>
        <p:nvSpPr>
          <p:cNvPr id="34" name="">
            <a:extLst xmlns:a="http://schemas.openxmlformats.org/drawingml/2006/main">
              <a:ext uri="{FF2B5EF4-FFF2-40B4-BE49-F238E27FC236}">
                <a16:creationId xmlns:a16="http://schemas.microsoft.com/office/drawing/2014/main" id="{7ECEF391-9FC7-45D9-A687-29BA2834BF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753100"/>
            <a:ext cx="109728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1350" b="1" i="0">
                <a:solidFill>
                  <a:srgbClr val="D48B13"/>
                </a:solidFill>
              </a:defRPr>
            </a:pPr>
            <a:r>
              <a:rPr sz="1350" b="1" i="0">
                <a:solidFill>
                  <a:srgbClr val="D48B13"/>
                </a:solidFill>
              </a:rPr>
              <a:t>Treaty analysis is fact-specific and does not replace domestic-law or state-level review.</a:t>
            </a:r>
          </a:p>
        </p:txBody>
      </p:sp>
      <p:sp>
        <p:nvSpPr>
          <p:cNvPr id="35" name="">
            <a:extLst xmlns:a="http://schemas.openxmlformats.org/drawingml/2006/main">
              <a:ext uri="{FF2B5EF4-FFF2-40B4-BE49-F238E27FC236}">
                <a16:creationId xmlns:a16="http://schemas.microsoft.com/office/drawing/2014/main" id="{D32A1AEB-7ACE-4299-AEF0-53522F378F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267450"/>
            <a:ext cx="99060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675" b="0" i="1">
                <a:solidFill>
                  <a:srgbClr val="8799AF"/>
                </a:solidFill>
              </a:defRPr>
            </a:pPr>
            <a:r>
              <a:rPr sz="675" b="0" i="1">
                <a:solidFill>
                  <a:srgbClr val="8799AF"/>
                </a:solidFill>
              </a:rPr>
              <a:t>Selected sources: U.S.–Finland Income Tax Treaty; IRS ECI and transfer-pricing guidance</a:t>
            </a:r>
          </a:p>
        </p:txBody>
      </p:sp>
      <p:sp>
        <p:nvSpPr>
          <p:cNvPr id="36" name="">
            <a:extLst xmlns:a="http://schemas.openxmlformats.org/drawingml/2006/main">
              <a:ext uri="{FF2B5EF4-FFF2-40B4-BE49-F238E27FC236}">
                <a16:creationId xmlns:a16="http://schemas.microsoft.com/office/drawing/2014/main" id="{ECD5393B-4E7D-484C-B849-F250A54FED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48425"/>
            <a:ext cx="109728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CED4DC"/>
            </a:solidFill>
            <a:prstDash val="solid"/>
          </a:ln>
        </p:spPr>
      </p:sp>
      <p:sp>
        <p:nvSpPr>
          <p:cNvPr id="37" name="">
            <a:extLst xmlns:a="http://schemas.openxmlformats.org/drawingml/2006/main">
              <a:ext uri="{FF2B5EF4-FFF2-40B4-BE49-F238E27FC236}">
                <a16:creationId xmlns:a16="http://schemas.microsoft.com/office/drawing/2014/main" id="{167575C0-10F0-499B-BBC1-2B8B68FABF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43675"/>
            <a:ext cx="6286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750" b="1" i="0">
                <a:solidFill>
                  <a:srgbClr val="8799AF"/>
                </a:solidFill>
              </a:defRPr>
            </a:pPr>
            <a:r>
              <a:rPr sz="750" b="1" i="0">
                <a:solidFill>
                  <a:srgbClr val="8799AF"/>
                </a:solidFill>
              </a:rPr>
              <a:t>DO NOT DISTRIBUTE — GENERAL INFORMATION ONLY; NOT TAX, LEGAL OR INVESTMENT ADVICE</a:t>
            </a:r>
          </a:p>
        </p:txBody>
      </p:sp>
      <p:sp>
        <p:nvSpPr>
          <p:cNvPr id="38" name="">
            <a:extLst xmlns:a="http://schemas.openxmlformats.org/drawingml/2006/main">
              <a:ext uri="{FF2B5EF4-FFF2-40B4-BE49-F238E27FC236}">
                <a16:creationId xmlns:a16="http://schemas.microsoft.com/office/drawing/2014/main" id="{27EB5DEA-C395-4E33-9B15-E09C38F8E2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53250" y="6543675"/>
            <a:ext cx="46291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750" b="0" i="0">
                <a:solidFill>
                  <a:srgbClr val="8799AF"/>
                </a:solidFill>
              </a:defRPr>
            </a:pPr>
            <a:r>
              <a:rPr sz="750" b="0" i="0">
                <a:solidFill>
                  <a:srgbClr val="8799AF"/>
                </a:solidFill>
              </a:rPr>
              <a:t>Finnish American Chamber of Commerce in New York</a:t>
            </a:r>
          </a:p>
        </p:txBody>
      </p:sp>
    </p:spTree>
    <p:extLst>
      <p:ext uri="{BB962C8B-B14F-4D97-AF65-F5344CB8AC3E}">
        <p14:creationId xmlns:p14="http://schemas.microsoft.com/office/powerpoint/2010/main" val="1497601615"/>
      </p:ext>
    </p:extLst>
  </p:cSld>
</p:sld>
</file>

<file path=ppt/theme/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2026-07-23T17:26:42.6100000Z</dcterms:created>
  <dcterms:modified xsi:type="dcterms:W3CDTF">2026-07-23T17:26:42.6100000Z</dcterms:modified>
</coreProperties>
</file>