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db24e47c08b4ae1" /><Relationship Type="http://schemas.openxmlformats.org/officeDocument/2006/relationships/extended-properties" Target="/docProps/app.xml" Id="R1477be926cab4b90" /><Relationship Type="http://schemas.openxmlformats.org/officeDocument/2006/relationships/officeDocument" Target="/ppt/presentation.xml" Id="Rb776fc61a79140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898b780bcf4263"/>
  </p:sldMasterIdLst>
  <p:notesMasterIdLst>
    <p:notesMasterId xmlns:r="http://schemas.openxmlformats.org/officeDocument/2006/relationships" r:id="Rc3c8a62bee934808"/>
  </p:notesMasterIdLst>
  <p:sldIdLst>
    <p:sldId xmlns:r="http://schemas.openxmlformats.org/officeDocument/2006/relationships" id="256" r:id="R842f0ee2ee8a4c3b"/>
    <p:sldId xmlns:r="http://schemas.openxmlformats.org/officeDocument/2006/relationships" id="257" r:id="R5b75768000ad4799"/>
    <p:sldId xmlns:r="http://schemas.openxmlformats.org/officeDocument/2006/relationships" id="258" r:id="R84af2df4c94843a7"/>
    <p:sldId xmlns:r="http://schemas.openxmlformats.org/officeDocument/2006/relationships" id="259" r:id="R05e3395318894176"/>
    <p:sldId xmlns:r="http://schemas.openxmlformats.org/officeDocument/2006/relationships" id="260" r:id="R22acdf3a0f964702"/>
    <p:sldId xmlns:r="http://schemas.openxmlformats.org/officeDocument/2006/relationships" id="261" r:id="Ra030b1ad8f9745be"/>
    <p:sldId xmlns:r="http://schemas.openxmlformats.org/officeDocument/2006/relationships" id="262" r:id="Rf2ddff472da54fa3"/>
    <p:sldId xmlns:r="http://schemas.openxmlformats.org/officeDocument/2006/relationships" id="263" r:id="R73ef81a07e3f41a3"/>
    <p:sldId xmlns:r="http://schemas.openxmlformats.org/officeDocument/2006/relationships" id="264" r:id="R5b814f799e7b4e82"/>
    <p:sldId xmlns:r="http://schemas.openxmlformats.org/officeDocument/2006/relationships" id="265" r:id="Rccbbfdc159b14552"/>
    <p:sldId xmlns:r="http://schemas.openxmlformats.org/officeDocument/2006/relationships" id="266" r:id="R69063263a4b84631"/>
    <p:sldId xmlns:r="http://schemas.openxmlformats.org/officeDocument/2006/relationships" id="267" r:id="Rd3ba6775fdd04d4b"/>
    <p:sldId xmlns:r="http://schemas.openxmlformats.org/officeDocument/2006/relationships" id="268" r:id="Rf2a731ee40fd4fef"/>
    <p:sldId xmlns:r="http://schemas.openxmlformats.org/officeDocument/2006/relationships" id="269" r:id="R917ac119d2164a0e"/>
    <p:sldId xmlns:r="http://schemas.openxmlformats.org/officeDocument/2006/relationships" id="270" r:id="R09f6cccd0f6d4776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c6490de1adb4a07" /><Relationship Type="http://schemas.openxmlformats.org/officeDocument/2006/relationships/slideMaster" Target="/ppt/slideMasters/slideMaster1.xml" Id="R41898b780bcf4263" /><Relationship Type="http://schemas.openxmlformats.org/officeDocument/2006/relationships/notesMaster" Target="/ppt/notesMasters/notesMaster1.xml" Id="Rc3c8a62bee934808" /><Relationship Type="http://schemas.openxmlformats.org/officeDocument/2006/relationships/presProps" Target="/ppt/presProps.xml" Id="R205b92af07a141b7" /><Relationship Type="http://schemas.openxmlformats.org/officeDocument/2006/relationships/tableStyles" Target="/ppt/tableStyles.xml" Id="R8cf4f513ec034ceb" /><Relationship Type="http://schemas.openxmlformats.org/officeDocument/2006/relationships/slide" Target="/ppt/slides/slide1.xml" Id="R842f0ee2ee8a4c3b" /><Relationship Type="http://schemas.openxmlformats.org/officeDocument/2006/relationships/slide" Target="/ppt/slides/slide2.xml" Id="R5b75768000ad4799" /><Relationship Type="http://schemas.openxmlformats.org/officeDocument/2006/relationships/slide" Target="/ppt/slides/slide3.xml" Id="R84af2df4c94843a7" /><Relationship Type="http://schemas.openxmlformats.org/officeDocument/2006/relationships/slide" Target="/ppt/slides/slide4.xml" Id="R05e3395318894176" /><Relationship Type="http://schemas.openxmlformats.org/officeDocument/2006/relationships/slide" Target="/ppt/slides/slide5.xml" Id="R22acdf3a0f964702" /><Relationship Type="http://schemas.openxmlformats.org/officeDocument/2006/relationships/slide" Target="/ppt/slides/slide6.xml" Id="Ra030b1ad8f9745be" /><Relationship Type="http://schemas.openxmlformats.org/officeDocument/2006/relationships/slide" Target="/ppt/slides/slide7.xml" Id="Rf2ddff472da54fa3" /><Relationship Type="http://schemas.openxmlformats.org/officeDocument/2006/relationships/slide" Target="/ppt/slides/slide8.xml" Id="R73ef81a07e3f41a3" /><Relationship Type="http://schemas.openxmlformats.org/officeDocument/2006/relationships/slide" Target="/ppt/slides/slide9.xml" Id="R5b814f799e7b4e82" /><Relationship Type="http://schemas.openxmlformats.org/officeDocument/2006/relationships/slide" Target="/ppt/slides/slide10.xml" Id="Rccbbfdc159b14552" /><Relationship Type="http://schemas.openxmlformats.org/officeDocument/2006/relationships/slide" Target="/ppt/slides/slide11.xml" Id="R69063263a4b84631" /><Relationship Type="http://schemas.openxmlformats.org/officeDocument/2006/relationships/slide" Target="/ppt/slides/slide12.xml" Id="Rd3ba6775fdd04d4b" /><Relationship Type="http://schemas.openxmlformats.org/officeDocument/2006/relationships/slide" Target="/ppt/slides/slide13.xml" Id="Rf2a731ee40fd4fef" /><Relationship Type="http://schemas.openxmlformats.org/officeDocument/2006/relationships/slide" Target="/ppt/slides/slide14.xml" Id="R917ac119d2164a0e" /><Relationship Type="http://schemas.openxmlformats.org/officeDocument/2006/relationships/slide" Target="/ppt/slides/slide15.xml" Id="R09f6cccd0f6d477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2736a424ea2447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89b15d7552b40b6" /><Relationship Type="http://schemas.openxmlformats.org/officeDocument/2006/relationships/notesMaster" Target="/ppt/notesMasters/notesMaster1.xml" Id="R59108b299aa0461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963b182aac548f2" /><Relationship Type="http://schemas.openxmlformats.org/officeDocument/2006/relationships/notesMaster" Target="/ppt/notesMasters/notesMaster1.xml" Id="R0aab9190f4c4451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e4892f49e1f4670" /><Relationship Type="http://schemas.openxmlformats.org/officeDocument/2006/relationships/notesMaster" Target="/ppt/notesMasters/notesMaster1.xml" Id="Re7b8e068b77b42b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1d9d278ec35487d" /><Relationship Type="http://schemas.openxmlformats.org/officeDocument/2006/relationships/notesMaster" Target="/ppt/notesMasters/notesMaster1.xml" Id="R6fa86cd561ad476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4b26c3098da42c1" /><Relationship Type="http://schemas.openxmlformats.org/officeDocument/2006/relationships/notesMaster" Target="/ppt/notesMasters/notesMaster1.xml" Id="R40aad21020c143e9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f3932f2294f4440" /><Relationship Type="http://schemas.openxmlformats.org/officeDocument/2006/relationships/notesMaster" Target="/ppt/notesMasters/notesMaster1.xml" Id="R4247312792c94e9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1cab61d227e4fab" /><Relationship Type="http://schemas.openxmlformats.org/officeDocument/2006/relationships/notesMaster" Target="/ppt/notesMasters/notesMaster1.xml" Id="Ra93d7f3e38394cb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070fedda8d34731" /><Relationship Type="http://schemas.openxmlformats.org/officeDocument/2006/relationships/notesMaster" Target="/ppt/notesMasters/notesMaster1.xml" Id="Ra340b48a4409414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7efcacc28fc4e9d" /><Relationship Type="http://schemas.openxmlformats.org/officeDocument/2006/relationships/notesMaster" Target="/ppt/notesMasters/notesMaster1.xml" Id="Rd27207539f80469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447cdf07d614797" /><Relationship Type="http://schemas.openxmlformats.org/officeDocument/2006/relationships/notesMaster" Target="/ppt/notesMasters/notesMaster1.xml" Id="Rf87769ea8a69436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99a0012051a41a1" /><Relationship Type="http://schemas.openxmlformats.org/officeDocument/2006/relationships/notesMaster" Target="/ppt/notesMasters/notesMaster1.xml" Id="Rad2dd14a263e448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87c4012a2464d38" /><Relationship Type="http://schemas.openxmlformats.org/officeDocument/2006/relationships/notesMaster" Target="/ppt/notesMasters/notesMaster1.xml" Id="R2850e7aee10844e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a84ed60a99c4a2d" /><Relationship Type="http://schemas.openxmlformats.org/officeDocument/2006/relationships/notesMaster" Target="/ppt/notesMasters/notesMaster1.xml" Id="R40814484263d48e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661764f1ab64521" /><Relationship Type="http://schemas.openxmlformats.org/officeDocument/2006/relationships/notesMaster" Target="/ppt/notesMasters/notesMaster1.xml" Id="R2ebc215821014ae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41a81d54eaa4853" /><Relationship Type="http://schemas.openxmlformats.org/officeDocument/2006/relationships/notesMaster" Target="/ppt/notesMasters/notesMaster1.xml" Id="R95410ab306a8403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79f95c7d0421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be8768a367f4994" /><Relationship Type="http://schemas.openxmlformats.org/officeDocument/2006/relationships/slideLayout" Target="/ppt/slideLayouts/slideLayout1.xml" Id="Rb692a08d85b14ab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92a08d85b14ab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a422b3fdb4406" /><Relationship Type="http://schemas.openxmlformats.org/officeDocument/2006/relationships/image" Target="/ppt/media/image.png" Id="Re9dd8266d0d44953" /><Relationship Type="http://schemas.openxmlformats.org/officeDocument/2006/relationships/notesSlide" Target="/ppt/notesSlides/notesSlide1.xml" Id="R62780de748d5444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2f1eaabc14ace" /><Relationship Type="http://schemas.openxmlformats.org/officeDocument/2006/relationships/image" Target="/ppt/media/image10.png" Id="R61dec8e45f894172" /><Relationship Type="http://schemas.openxmlformats.org/officeDocument/2006/relationships/notesSlide" Target="/ppt/notesSlides/notesSlide10.xml" Id="Rd1d97cc10bd34ea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927e7da5145ab" /><Relationship Type="http://schemas.openxmlformats.org/officeDocument/2006/relationships/image" Target="/ppt/media/image11.png" Id="Rd3f8762202044549" /><Relationship Type="http://schemas.openxmlformats.org/officeDocument/2006/relationships/notesSlide" Target="/ppt/notesSlides/notesSlide11.xml" Id="R61b779d887884d0e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9db6e12c34b85" /><Relationship Type="http://schemas.openxmlformats.org/officeDocument/2006/relationships/image" Target="/ppt/media/image12.png" Id="R09ccdf9eb9a9471c" /><Relationship Type="http://schemas.openxmlformats.org/officeDocument/2006/relationships/notesSlide" Target="/ppt/notesSlides/notesSlide12.xml" Id="R5d01556d3b50445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51562d0764d9f" /><Relationship Type="http://schemas.openxmlformats.org/officeDocument/2006/relationships/image" Target="/ppt/media/image13.png" Id="R90bb74aa033c430f" /><Relationship Type="http://schemas.openxmlformats.org/officeDocument/2006/relationships/notesSlide" Target="/ppt/notesSlides/notesSlide13.xml" Id="Rc065c33d91ff4d9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9fadf442d49cd" /><Relationship Type="http://schemas.openxmlformats.org/officeDocument/2006/relationships/image" Target="/ppt/media/image14.png" Id="Rca56fc58107f4c03" /><Relationship Type="http://schemas.openxmlformats.org/officeDocument/2006/relationships/notesSlide" Target="/ppt/notesSlides/notesSlide14.xml" Id="R61e526c4b7e941a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e7ce0858c467c" /><Relationship Type="http://schemas.openxmlformats.org/officeDocument/2006/relationships/image" Target="/ppt/media/image15.png" Id="Rbd64241167fc4937" /><Relationship Type="http://schemas.openxmlformats.org/officeDocument/2006/relationships/notesSlide" Target="/ppt/notesSlides/notesSlide15.xml" Id="R74d943fb207c45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4d47da8a545bd" /><Relationship Type="http://schemas.openxmlformats.org/officeDocument/2006/relationships/image" Target="/ppt/media/image2.png" Id="Rf48489769b834696" /><Relationship Type="http://schemas.openxmlformats.org/officeDocument/2006/relationships/notesSlide" Target="/ppt/notesSlides/notesSlide2.xml" Id="R8aa3830bb84942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1c802e4f74225" /><Relationship Type="http://schemas.openxmlformats.org/officeDocument/2006/relationships/image" Target="/ppt/media/image3.png" Id="R5bf942eecddc48a9" /><Relationship Type="http://schemas.openxmlformats.org/officeDocument/2006/relationships/notesSlide" Target="/ppt/notesSlides/notesSlide3.xml" Id="R29f6eaa2b3fe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260bf88ad49de" /><Relationship Type="http://schemas.openxmlformats.org/officeDocument/2006/relationships/image" Target="/ppt/media/image4.png" Id="Rf38e043a237e4cd2" /><Relationship Type="http://schemas.openxmlformats.org/officeDocument/2006/relationships/notesSlide" Target="/ppt/notesSlides/notesSlide4.xml" Id="Rc4ce498adce94e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afaa410b84b3e" /><Relationship Type="http://schemas.openxmlformats.org/officeDocument/2006/relationships/image" Target="/ppt/media/image5.png" Id="R297207c044024880" /><Relationship Type="http://schemas.openxmlformats.org/officeDocument/2006/relationships/notesSlide" Target="/ppt/notesSlides/notesSlide5.xml" Id="Rbfe332cbc1f64f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5b45384be452e" /><Relationship Type="http://schemas.openxmlformats.org/officeDocument/2006/relationships/image" Target="/ppt/media/image6.png" Id="R4d9f9cc97d0e479f" /><Relationship Type="http://schemas.openxmlformats.org/officeDocument/2006/relationships/notesSlide" Target="/ppt/notesSlides/notesSlide6.xml" Id="Racf70243786a46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20ee2719647cc" /><Relationship Type="http://schemas.openxmlformats.org/officeDocument/2006/relationships/image" Target="/ppt/media/image7.png" Id="R6370a4b9d6444523" /><Relationship Type="http://schemas.openxmlformats.org/officeDocument/2006/relationships/notesSlide" Target="/ppt/notesSlides/notesSlide7.xml" Id="R9b77b85afd3043e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569b2bb5046c3" /><Relationship Type="http://schemas.openxmlformats.org/officeDocument/2006/relationships/image" Target="/ppt/media/image8.png" Id="R41467339d1ff4840" /><Relationship Type="http://schemas.openxmlformats.org/officeDocument/2006/relationships/notesSlide" Target="/ppt/notesSlides/notesSlide8.xml" Id="Re78d1000c5db4bf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e93bf657d4c0f" /><Relationship Type="http://schemas.openxmlformats.org/officeDocument/2006/relationships/image" Target="/ppt/media/image9.png" Id="R35d406abcac24fd7" /><Relationship Type="http://schemas.openxmlformats.org/officeDocument/2006/relationships/notesSlide" Target="/ppt/notesSlides/notesSlide9.xml" Id="Rc738e12f2137472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708AA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AF54ECB-2C58-4FD9-A881-E7FE37CA1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FC52884-2846-48CF-9FE5-762734174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0"/>
            <a:ext cx="400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364A"/>
          </a:solidFill>
          <a:ln xmlns:a="http://schemas.openxmlformats.org/drawingml/2006/main" w="0">
            <a:solidFill>
              <a:srgbClr val="25364A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53014C-D73A-4E8C-9CC5-5B8CB073A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0"/>
            <a:ext cx="0" cy="6858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667C9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98929FA-B10C-41BA-94A0-DCF898685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381000"/>
            <a:ext cx="514350" cy="504825"/>
          </a:xfrm>
          <a:prstGeom xmlns:a="http://schemas.openxmlformats.org/drawingml/2006/main" prst="roundRect">
            <a:avLst>
              <a:gd name="adj" fmla="val 377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dd8266d0d44953"/>
          <a:stretch xmlns:a="http://schemas.openxmlformats.org/drawingml/2006/main"/>
        </p:blipFill>
        <p:spPr>
          <a:xfrm xmlns:a="http://schemas.openxmlformats.org/drawingml/2006/main">
            <a:off x="609600" y="419466"/>
            <a:ext cx="419100" cy="427892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2E51D57-AD0B-4C71-8DA5-57C7806FA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572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FACC-NY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B5AA3C3-EEBE-4421-8D5B-69D1D5606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704850"/>
            <a:ext cx="409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F4EFE8"/>
                </a:solidFill>
              </a:defRPr>
            </a:pPr>
            <a:r>
              <a:rPr sz="750" b="1" i="0">
                <a:solidFill>
                  <a:srgbClr val="F4EFE8"/>
                </a:solidFill>
              </a:rPr>
              <a:t>FINNISH AMERICAN CHAMBER OF COMMERCE — NEW YORK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647C28F-6CE6-4C4E-A22E-A4D6163A4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ED1B2F"/>
          </a:solidFill>
          <a:ln xmlns:a="http://schemas.openxmlformats.org/drawingml/2006/main" w="9525">
            <a:solidFill>
              <a:srgbClr val="ED1B2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A7BFB26-610C-4187-B3F4-825B1FCF3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DO NOT DISTRIBUTE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BB7086C-52F9-4CDF-BB0F-6934FBFEC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590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ED1B2F"/>
                </a:solidFill>
              </a:defRPr>
            </a:pPr>
            <a:r>
              <a:rPr sz="1125" b="1" i="0">
                <a:solidFill>
                  <a:srgbClr val="ED1B2F"/>
                </a:solidFill>
              </a:rPr>
              <a:t>MEMBER LEGAL GUIDE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F5AEBBB-931A-49F5-8E73-9DA0F7EA1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47850"/>
            <a:ext cx="6953250" cy="144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FFFFF"/>
                </a:solidFill>
              </a:defRPr>
            </a:pPr>
            <a:r>
              <a:rPr sz="3750" b="1" i="0">
                <a:solidFill>
                  <a:srgbClr val="FFFFFF"/>
                </a:solidFill>
              </a:rPr>
              <a:t>U.S. legal &amp;</a:t>
            </a:r>
          </a:p>
          <a:p xmlns:a="http://schemas.openxmlformats.org/drawingml/2006/main">
            <a:pPr algn="l">
              <a:defRPr sz="3750" b="1" i="0">
                <a:solidFill>
                  <a:srgbClr val="FFFFFF"/>
                </a:solidFill>
              </a:defRPr>
            </a:pPr>
            <a:r>
              <a:rPr sz="3750" b="1" i="0">
                <a:solidFill>
                  <a:srgbClr val="FFFFFF"/>
                </a:solidFill>
              </a:rPr>
              <a:t>corporate governance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B5A1E8E-0E24-48AC-9C13-B92C898D9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6572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F4EFE8"/>
                </a:solidFill>
              </a:defRPr>
            </a:pPr>
            <a:r>
              <a:rPr sz="1650" b="0" i="0">
                <a:solidFill>
                  <a:srgbClr val="F4EFE8"/>
                </a:solidFill>
              </a:rPr>
              <a:t>A practical introduction for Finnish companies establishing, hiring, contracting and governing in the United States.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06B3E5D-F966-48D0-A6D8-5DEDDDB02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6477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C4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4245C6D-1026-4D1F-8A1C-4CFEC0C2A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482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8EDF3"/>
                </a:solidFill>
              </a:defRPr>
            </a:pPr>
            <a:r>
              <a:rPr sz="975" b="1" i="0">
                <a:solidFill>
                  <a:srgbClr val="E8EDF3"/>
                </a:solidFill>
              </a:rPr>
              <a:t>STRUCTURE  •  EMPLOYMENT  •  IP  •  CONTRACTS  •  GOVERNANCE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738D238-E442-465B-B941-F5A201D78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864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NEW YORK  |  JULY 2026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943DD10-7B4C-4FEF-9CCA-A933AB628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428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FOR FINNISH COMPANIES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4048A99-6D04-446B-8563-163FC1C82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809750"/>
            <a:ext cx="2476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FFFFFF"/>
                </a:solidFill>
              </a:defRPr>
            </a:pPr>
            <a:r>
              <a:rPr sz="2250" b="1" i="0">
                <a:solidFill>
                  <a:srgbClr val="FFFFFF"/>
                </a:solidFill>
              </a:rPr>
              <a:t>Build the legal</a:t>
            </a:r>
          </a:p>
          <a:p xmlns:a="http://schemas.openxmlformats.org/drawingml/2006/main">
            <a:pPr algn="l">
              <a:defRPr sz="2250" b="1" i="0">
                <a:solidFill>
                  <a:srgbClr val="FFFFFF"/>
                </a:solidFill>
              </a:defRPr>
            </a:pPr>
            <a:r>
              <a:rPr sz="2250" b="1" i="0">
                <a:solidFill>
                  <a:srgbClr val="FFFFFF"/>
                </a:solidFill>
              </a:rPr>
              <a:t>foundation early.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427C0AE-6359-4859-8AEC-9C54CC60B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933700"/>
            <a:ext cx="2333625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E8EDF3"/>
                </a:solidFill>
              </a:defRPr>
            </a:pPr>
            <a:r>
              <a:rPr sz="1275" b="0" i="0">
                <a:solidFill>
                  <a:srgbClr val="E8EDF3"/>
                </a:solidFill>
              </a:rPr>
              <a:t>Early decisions can shape liability, tax exposure, investor readiness and the ability to scale.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7404E53-1D2E-4A23-8EA7-B91FD1562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476750"/>
            <a:ext cx="1524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E467905-B101-43E0-BABF-9A129D959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FACC-NY  |  U.S. LEGAL &amp; CORPORATE GOVERNANCE MEMBER GUIDE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16A6350-424D-4CE2-BAB2-B65A9DF1F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3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75752295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dec8e45f894172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7C1F17C-5AAB-4FD9-84B9-A57D2DB40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LEGAL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3C3D8D-12FA-4A97-8F70-B7C089858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080987-08FB-4B6E-8963-701F8383A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EBFB680-31C7-4FCC-B926-FD61F40AB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C76FBE-549B-4DF4-B1F8-74AB61A67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U.S. financing documents can reshape control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925A799-23EA-40B8-9AB4-0B208A046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F49B73-9093-4EE5-9F71-A3E8D7EAE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09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Preferred equity is not only an economic instrument; it can introduce voting, information and board rights.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A3222A-858C-476D-B907-417ECA260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57400"/>
            <a:ext cx="109728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FA4ED72-2852-4661-A941-D51327290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00275"/>
            <a:ext cx="2571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PROVISION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50C9F2F-CDFE-44C0-BA27-630CC8E5D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200275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WHAT IT DOES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94F386F-96F6-4DE2-A6A8-F2EDC25D0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2200275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GOVERNANCE EFFECT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C1DC9F-0C44-496B-A29C-030665D94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2200275"/>
            <a:ext cx="1809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FINNISH FOUNDER QUESTION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41BC44C-80F5-437B-B37F-7643EE033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14600"/>
            <a:ext cx="1097280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7EA7D98-3384-4282-8ED1-802CA8E39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686050"/>
            <a:ext cx="2619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Preferred shares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AECEE9D-54EE-48A8-AE5D-D221707C8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676525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C9A"/>
                </a:solidFill>
              </a:defRPr>
            </a:pPr>
            <a:r>
              <a:rPr sz="1125" b="0" i="0">
                <a:solidFill>
                  <a:srgbClr val="667C9A"/>
                </a:solidFill>
              </a:rPr>
              <a:t>Creates a senior equity class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472F384-90B0-4CF9-9E5C-3939CF857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2676525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667C9A"/>
                </a:solidFill>
              </a:defRPr>
            </a:pPr>
            <a:r>
              <a:rPr sz="1125" b="1" i="0">
                <a:solidFill>
                  <a:srgbClr val="667C9A"/>
                </a:solidFill>
              </a:rPr>
              <a:t>Economic priority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DA054D0-AC34-4224-9043-409C6922F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2638425"/>
            <a:ext cx="1657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C9A"/>
                </a:solidFill>
              </a:defRPr>
            </a:pPr>
            <a:r>
              <a:rPr sz="1050" b="0" i="0">
                <a:solidFill>
                  <a:srgbClr val="667C9A"/>
                </a:solidFill>
              </a:rPr>
              <a:t>What happens at different exit values?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64807A1-E8BB-48A4-B15B-A6630AAC6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95625"/>
            <a:ext cx="1097280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3"/>
          </a:solidFill>
          <a:ln xmlns:a="http://schemas.openxmlformats.org/drawingml/2006/main" w="0">
            <a:solidFill>
              <a:srgbClr val="E8EDF3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FAD01AD-703E-40C0-93B3-17AAAB6CE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67075"/>
            <a:ext cx="2619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Protective provisions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78417DC-2470-44BD-8339-4ED7780F4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325755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C9A"/>
                </a:solidFill>
              </a:defRPr>
            </a:pPr>
            <a:r>
              <a:rPr sz="1125" b="0" i="0">
                <a:solidFill>
                  <a:srgbClr val="667C9A"/>
                </a:solidFill>
              </a:rPr>
              <a:t>Requires investor consent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CEFAD2F-CF02-4595-9FB9-FDE4297DB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325755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667C9A"/>
                </a:solidFill>
              </a:defRPr>
            </a:pPr>
            <a:r>
              <a:rPr sz="1125" b="1" i="0">
                <a:solidFill>
                  <a:srgbClr val="667C9A"/>
                </a:solidFill>
              </a:rPr>
              <a:t>Limits specified actions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A06CB44-FB88-48A7-A291-1B39D2875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3219450"/>
            <a:ext cx="1657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C9A"/>
                </a:solidFill>
              </a:defRPr>
            </a:pPr>
            <a:r>
              <a:rPr sz="1050" b="0" i="0">
                <a:solidFill>
                  <a:srgbClr val="667C9A"/>
                </a:solidFill>
              </a:rPr>
              <a:t>Which decisions require approval?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07921F0-8672-4DA0-9524-37C5320DD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1097280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ADC6B50-49EA-4A75-8F56-B2A5023E5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848100"/>
            <a:ext cx="2619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Voting agreement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27CCFC5-D916-4054-B6CF-25DC8B67B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3838575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C9A"/>
                </a:solidFill>
              </a:defRPr>
            </a:pPr>
            <a:r>
              <a:rPr sz="1125" b="0" i="0">
                <a:solidFill>
                  <a:srgbClr val="667C9A"/>
                </a:solidFill>
              </a:rPr>
              <a:t>Allocates director election rights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AB4AA48-2BAA-4FD1-A947-E2B8AA4D8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3838575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667C9A"/>
                </a:solidFill>
              </a:defRPr>
            </a:pPr>
            <a:r>
              <a:rPr sz="1125" b="1" i="0">
                <a:solidFill>
                  <a:srgbClr val="667C9A"/>
                </a:solidFill>
              </a:rPr>
              <a:t>Shapes board composition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46B5049-28DB-44AE-8893-2EE661FD8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3800475"/>
            <a:ext cx="1657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C9A"/>
                </a:solidFill>
              </a:defRPr>
            </a:pPr>
            <a:r>
              <a:rPr sz="1050" b="0" i="0">
                <a:solidFill>
                  <a:srgbClr val="667C9A"/>
                </a:solidFill>
              </a:rPr>
              <a:t>Who selects each board seat?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8BF7567-40B3-4B94-B108-3AA070CB7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57675"/>
            <a:ext cx="1097280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3"/>
          </a:solidFill>
          <a:ln xmlns:a="http://schemas.openxmlformats.org/drawingml/2006/main" w="0">
            <a:solidFill>
              <a:srgbClr val="E8EDF3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529A6AC-F77B-4C1E-8AE9-1005B707A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29125"/>
            <a:ext cx="2619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Information rights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D69E732-EBE1-47DD-9FDF-323073AC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44196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C9A"/>
                </a:solidFill>
              </a:defRPr>
            </a:pPr>
            <a:r>
              <a:rPr sz="1125" b="0" i="0">
                <a:solidFill>
                  <a:srgbClr val="667C9A"/>
                </a:solidFill>
              </a:rPr>
              <a:t>Requires financial reporting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EE06E35-CFD7-4E25-99E8-11B991C64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44196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667C9A"/>
                </a:solidFill>
              </a:defRPr>
            </a:pPr>
            <a:r>
              <a:rPr sz="1125" b="1" i="0">
                <a:solidFill>
                  <a:srgbClr val="667C9A"/>
                </a:solidFill>
              </a:rPr>
              <a:t>Increases transparency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87CBCDF-1397-4F58-8D0A-B259056AC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4381500"/>
            <a:ext cx="1657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C9A"/>
                </a:solidFill>
              </a:defRPr>
            </a:pPr>
            <a:r>
              <a:rPr sz="1050" b="0" i="0">
                <a:solidFill>
                  <a:srgbClr val="667C9A"/>
                </a:solidFill>
              </a:rPr>
              <a:t>What cadence and detail are expected?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85B4B12-F315-4E8D-B95E-CA18F6C9D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38700"/>
            <a:ext cx="1097280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ED1A770-4CDF-4C8F-AA79-879853C6B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010150"/>
            <a:ext cx="2619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Pro rata rights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92511C3-0E0E-4F9F-A4DF-BEC4BFA70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5000625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C9A"/>
                </a:solidFill>
              </a:defRPr>
            </a:pPr>
            <a:r>
              <a:rPr sz="1125" b="0" i="0">
                <a:solidFill>
                  <a:srgbClr val="667C9A"/>
                </a:solidFill>
              </a:rPr>
              <a:t>Supports future participation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4E4FCB8-1CE3-4A27-A27C-DA87096AA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5000625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667C9A"/>
                </a:solidFill>
              </a:defRPr>
            </a:pPr>
            <a:r>
              <a:rPr sz="1125" b="1" i="0">
                <a:solidFill>
                  <a:srgbClr val="667C9A"/>
                </a:solidFill>
              </a:rPr>
              <a:t>Affects later allocations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6AEB71C-069F-4D92-885F-7603C3801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4962525"/>
            <a:ext cx="1657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C9A"/>
                </a:solidFill>
              </a:defRPr>
            </a:pPr>
            <a:r>
              <a:rPr sz="1050" b="0" i="0">
                <a:solidFill>
                  <a:srgbClr val="667C9A"/>
                </a:solidFill>
              </a:rPr>
              <a:t>Who can maintain ownership?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CBC3CB3-F2E1-44E2-9091-85241B5DB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0225"/>
            <a:ext cx="1097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Control should be modeled across the full financing documents—not inferred from the term sheet headline.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A0FD1FF-4D75-4324-BCE8-82E67A9AB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8763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NVCA Model Legal Documents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0F05326-F743-41A2-ACE6-FAEDFF8AB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F50D284-F9E4-4380-B897-2A25DC4FD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LEGAL ADVICE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740B372-5AEB-43D3-9D86-CA8D00781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62935546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f8762202044549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EF0BDB-40C0-4211-8C98-E62C31FB1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LEGAL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D1D878-1AF7-4CC4-9113-E52585AF7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1FBC02-93B9-4A73-A29C-336861C98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373898-4602-4C3E-990A-2AB100053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11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B5E35FD-D6E8-4654-AED3-16F852A9A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Litigation readiness is part of U.S. operational readiness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2110616-D20A-4C69-9731-64357E7A3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9830384-299E-4481-ABC0-D962BC8FF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57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Most companies avoid major disputes, but U.S. claims can involve broad discovery, material cost and management distraction.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045AB00-CD91-4C46-8992-8F48D87A1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47625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1A8CE33-3C8B-4F92-86E1-D9F0C0A91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812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COMMON EXPOSURE POINTS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6630321-301C-41ED-981F-665B42ACD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8765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1BD11DB-8231-44F8-81CE-32C478959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800350"/>
            <a:ext cx="3829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Customer contract disputes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D84FC37-4D7C-4D1F-AA90-DA47063FF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432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EAD45D0-DAAA-49FC-99D9-33DE14303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267075"/>
            <a:ext cx="3829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Employment claims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4CD387F-D339-4F5F-A18D-AD974B2CC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8100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189B221-02C4-4C32-84A3-AE4A531B7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733800"/>
            <a:ext cx="3829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IP infringement allegations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143CE93-0ED0-4B46-B780-CEB0CD1E3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767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1256A83-7466-4422-BA44-DED2BD260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200525"/>
            <a:ext cx="3829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Product or regulatory claims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7BB148F-A8EA-4DD8-A49A-D120E1090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434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D9C77F5-3E17-4594-A2A8-436A83727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667250"/>
            <a:ext cx="3829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Shareholder and governance disputes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F91D3EC-8297-4007-98A9-DFE2CECCD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247900"/>
            <a:ext cx="428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38A72"/>
                </a:solidFill>
              </a:defRPr>
            </a:pPr>
            <a:r>
              <a:rPr sz="975" b="1" i="0">
                <a:solidFill>
                  <a:srgbClr val="138A72"/>
                </a:solidFill>
              </a:rPr>
              <a:t>RISK MITIGATION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41E063C-B6E0-4543-B6D7-F747A2E3B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0510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38A72"/>
                </a:solidFill>
              </a:defRPr>
            </a:pPr>
            <a:r>
              <a:rPr sz="1425" b="1" i="0">
                <a:solidFill>
                  <a:srgbClr val="138A72"/>
                </a:solidFill>
              </a:rPr>
              <a:t>✓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AD0C64A-DF81-4491-9A24-8498AB7F1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7051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Clear contracts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2F8412B-4A58-480B-B7EA-0B236E3C5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705100"/>
            <a:ext cx="304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C9A"/>
                </a:solidFill>
              </a:defRPr>
            </a:pPr>
            <a:r>
              <a:rPr sz="1125" b="0" i="0">
                <a:solidFill>
                  <a:srgbClr val="667C9A"/>
                </a:solidFill>
              </a:rPr>
              <a:t>Define obligations, limits and dispute forum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B5C62FF-EB87-486E-845F-42452EF87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209925"/>
            <a:ext cx="4705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DE1265C-FB01-46B3-ACB0-DEB857B5B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3718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38A72"/>
                </a:solidFill>
              </a:defRPr>
            </a:pPr>
            <a:r>
              <a:rPr sz="1425" b="1" i="0">
                <a:solidFill>
                  <a:srgbClr val="138A72"/>
                </a:solidFill>
              </a:rPr>
              <a:t>✓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0C63C37-ADE5-4116-8544-88D3C2701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3718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Insurance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C85B5DE-D248-43FA-B5C8-786396EC2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371850"/>
            <a:ext cx="304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C9A"/>
                </a:solidFill>
              </a:defRPr>
            </a:pPr>
            <a:r>
              <a:rPr sz="1125" b="0" i="0">
                <a:solidFill>
                  <a:srgbClr val="667C9A"/>
                </a:solidFill>
              </a:rPr>
              <a:t>Map coverage to actual operational exposure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AB7E189-B9F8-4EE5-A180-3D0206451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876675"/>
            <a:ext cx="4705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9DAA47B-E8A3-475A-A278-1D964980A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3860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38A72"/>
                </a:solidFill>
              </a:defRPr>
            </a:pPr>
            <a:r>
              <a:rPr sz="1425" b="1" i="0">
                <a:solidFill>
                  <a:srgbClr val="138A72"/>
                </a:solidFill>
              </a:rPr>
              <a:t>✓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53C487F-E3D5-4C8E-B38E-3126EF9BE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0386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Compliance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36D57A4-20D9-4ADD-902D-FB294B87E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038600"/>
            <a:ext cx="304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C9A"/>
                </a:solidFill>
              </a:defRPr>
            </a:pPr>
            <a:r>
              <a:rPr sz="1125" b="0" i="0">
                <a:solidFill>
                  <a:srgbClr val="667C9A"/>
                </a:solidFill>
              </a:rPr>
              <a:t>Document employment, privacy and industry controls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E809C3A-5C04-44A8-82C0-216AA1656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543425"/>
            <a:ext cx="4705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EEBA493-AC2F-4C54-B9BC-5C60D855D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7053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38A72"/>
                </a:solidFill>
              </a:defRPr>
            </a:pPr>
            <a:r>
              <a:rPr sz="1425" b="1" i="0">
                <a:solidFill>
                  <a:srgbClr val="138A72"/>
                </a:solidFill>
              </a:rPr>
              <a:t>✓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228429E-67CB-4E9E-AAF1-1D148DCAF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7053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Records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1586908-3AFA-41D5-AE98-F77771D96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705350"/>
            <a:ext cx="304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C9A"/>
                </a:solidFill>
              </a:defRPr>
            </a:pPr>
            <a:r>
              <a:rPr sz="1125" b="0" i="0">
                <a:solidFill>
                  <a:srgbClr val="667C9A"/>
                </a:solidFill>
              </a:rPr>
              <a:t>Preserve board, HR and commercial decision evidence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6618EA1-F857-49AD-B76F-83E6813C8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8763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Administrative Office of the U.S. Courts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5070ED3-5912-4B5D-93F6-8CCA35D9E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7F3EC96-3E16-410B-B677-3BA43F463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LEGAL ADVICE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7733345-130C-4EC7-A767-AD156F183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80996227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ccdf9eb9a9471c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54EC13-0637-49DF-BD2E-D64EB4C18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LEGAL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1F5D46F-BE4C-4095-9C02-EDEC18F92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AD40DE5-7470-4471-90FA-DE7EB95EB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D5DB58-9447-4236-857E-19E149585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12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700500-C7E4-4E6F-9C2E-85A87AD88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Legal preparation should precede U.S. commercial activity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BC049AF-D122-4FFC-AC28-14395EE09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D72105-70B6-4ABA-801D-6E3AAE27A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66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The work can overlap, but dependencies should be resolved before employees, customers or investors rely on the structure.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5699A6-8A18-4A0C-A3FC-8ABC339E5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72AC170-C359-4351-B983-20BEE1A5A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8125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6018519-C7F7-44AE-BCF8-A5C01979C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7813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PLAN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23A56CE-403B-4894-8794-924185AB1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766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EFADD77-7424-44A5-8FA3-2F8CA24E1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62350"/>
            <a:ext cx="1581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Objectives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Tax + capital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Risk map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7D692BB-CCAF-4295-BEF9-F4AC0D561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79C8A5F-4785-4721-9FA9-A38711955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38125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3E31317-711B-4C08-BA07-909222108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7813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FORM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6CC3EA1-8837-4079-9E8E-22CD60355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2766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5666924-9E6D-418C-B137-498C6B3AD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562350"/>
            <a:ext cx="1581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Entity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Registrations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Banking + tax IDs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44F14FF-B36C-4491-8E4F-67BF43277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84F7494-35DE-466F-80B3-86AB958C0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38125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3B81072-6027-4DF4-B702-F43221CBA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7813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PROTECT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4C398D7-3A3B-4355-A071-E8E4ECC41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2766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8E1D790-D246-4F10-B631-7371A221A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562350"/>
            <a:ext cx="1581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IP filings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Assignments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Confidentiality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D45D231-090F-41C1-ABD1-8A8A43595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6638C09-DF87-49D6-A1CA-1E2B6027F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38125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B282EBC-E724-4DC2-8E6F-DB92E4FA8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7813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OPERATE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00D8B3C-AF40-48E3-983D-4FF6358F0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2766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F38D174-EE17-47FE-B4EF-E6B1ABB27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562350"/>
            <a:ext cx="1581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Employment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Contracts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Insurance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92F2665-4890-4268-895E-7C41A86E9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9525">
            <a:solidFill>
              <a:srgbClr val="26245F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C1C8D7E-BA13-4531-BD15-EE5D42943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38125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ED1B2F"/>
                </a:solidFill>
              </a:defRPr>
            </a:pPr>
            <a:r>
              <a:rPr sz="1200" b="1" i="0">
                <a:solidFill>
                  <a:srgbClr val="ED1B2F"/>
                </a:solidFill>
              </a:rPr>
              <a:t>05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5C73000-03EC-4101-87D4-CE898951C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7813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GOVERN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B698B05-9829-460B-BA38-D6632790D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2766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67C9A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81EFAF5-7334-4EAB-AAE5-5781FD290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562350"/>
            <a:ext cx="1581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FFFFFF"/>
                </a:solidFill>
              </a:defRPr>
            </a:pPr>
            <a:r>
              <a:rPr sz="1200" b="0" i="0">
                <a:solidFill>
                  <a:srgbClr val="FFFFFF"/>
                </a:solidFill>
              </a:rPr>
              <a:t>Board setup</a:t>
            </a:r>
          </a:p>
          <a:p xmlns:a="http://schemas.openxmlformats.org/drawingml/2006/main">
            <a:pPr algn="l">
              <a:defRPr sz="1200" b="0" i="0">
                <a:solidFill>
                  <a:srgbClr val="FFFFFF"/>
                </a:solidFill>
              </a:defRPr>
            </a:pPr>
            <a:r>
              <a:rPr sz="1200" b="0" i="0">
                <a:solidFill>
                  <a:srgbClr val="FFFFFF"/>
                </a:solidFill>
              </a:rPr>
              <a:t>Approvals</a:t>
            </a:r>
          </a:p>
          <a:p xmlns:a="http://schemas.openxmlformats.org/drawingml/2006/main">
            <a:pPr algn="l">
              <a:defRPr sz="1200" b="0" i="0">
                <a:solidFill>
                  <a:srgbClr val="FFFFFF"/>
                </a:solidFill>
              </a:defRPr>
            </a:pPr>
            <a:r>
              <a:rPr sz="1200" b="0" i="0">
                <a:solidFill>
                  <a:srgbClr val="FFFFFF"/>
                </a:solidFill>
              </a:rPr>
              <a:t>Reporting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959E7D2-C3E9-4145-AEF0-F17A9BFEB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57800"/>
            <a:ext cx="106870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3EC"/>
          </a:solidFill>
          <a:ln xmlns:a="http://schemas.openxmlformats.org/drawingml/2006/main" w="0">
            <a:solidFill>
              <a:srgbClr val="DDF3EC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69A43E1-F39A-4859-8176-AD8EFBF21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419725"/>
            <a:ext cx="1162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38A72"/>
                </a:solidFill>
              </a:defRPr>
            </a:pPr>
            <a:r>
              <a:rPr sz="975" b="1" i="0">
                <a:solidFill>
                  <a:srgbClr val="138A72"/>
                </a:solidFill>
              </a:rPr>
              <a:t>Critical path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79CC955-18F5-4B91-9038-E9E2EAC8C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381625"/>
            <a:ext cx="876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Entity, IP ownership and contracting authority must be clear before scaling.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EB7E370-F50F-400F-BE47-BE7A86FEB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95CD060-373C-41C6-B918-6E2321B59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LEGAL ADVICE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8FA0E7F-C7ED-4291-8736-DAB926E11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38951950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25364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B471EAC-95AD-4144-919E-57FFDFFAD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FACC-NY  |  U.S. LEGAL &amp; CORPORATE GOVERNANCE MEMBER GUIDE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D54F07E-5905-4427-8F29-6402DBC05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3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13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A36CE5E-3AEB-4015-9778-3512A38D3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00025"/>
            <a:ext cx="400050" cy="390525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bb74aa033c430f"/>
          <a:stretch xmlns:a="http://schemas.openxmlformats.org/drawingml/2006/main"/>
        </p:blipFill>
        <p:spPr>
          <a:xfrm xmlns:a="http://schemas.openxmlformats.org/drawingml/2006/main">
            <a:off x="609600" y="239690"/>
            <a:ext cx="304800" cy="311194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A4FD23D-98D1-4CF0-8EAB-9C154A8A4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61950"/>
            <a:ext cx="428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FACC-NY LEGAL PLATFORM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53051D-A3A6-4A83-BAA0-DDC3C98B3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ED1B2F"/>
          </a:solidFill>
          <a:ln xmlns:a="http://schemas.openxmlformats.org/drawingml/2006/main" w="9525">
            <a:solidFill>
              <a:srgbClr val="ED1B2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9E20019-CE8E-497C-876B-1A1B95006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DO NOT DISTRIBUTE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AFE0F26-6846-43BA-9718-37EFF56E8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668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FFFFFF"/>
                </a:solidFill>
              </a:defRPr>
            </a:pPr>
            <a:r>
              <a:rPr sz="2850" b="1" i="0">
                <a:solidFill>
                  <a:srgbClr val="FFFFFF"/>
                </a:solidFill>
              </a:rPr>
              <a:t>FACC-NY helps members learn, diagnose and activate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17B162D-62F5-4FF2-9507-42760C082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09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E8EDF3"/>
                </a:solidFill>
              </a:defRPr>
            </a:pPr>
            <a:r>
              <a:rPr sz="1425" b="0" i="0">
                <a:solidFill>
                  <a:srgbClr val="E8EDF3"/>
                </a:solidFill>
              </a:rPr>
              <a:t>Support begins with education and progresses to cross-border legal introductions when a company is ready.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7797544-662C-47C9-805E-BA2CB74D5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32766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566F"/>
          </a:solidFill>
          <a:ln xmlns:a="http://schemas.openxmlformats.org/drawingml/2006/main" w="0">
            <a:solidFill>
              <a:srgbClr val="3D566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E6D9EA-51DB-4AA9-88A4-32BA8F918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LEVEL 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C74192-46FB-417F-BEFF-620FA64E4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19400"/>
            <a:ext cx="2809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MEMBER EDUCATION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C96180D-66A6-4254-8C38-C2F92577A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14700"/>
            <a:ext cx="2809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FFFFFF"/>
                </a:solidFill>
              </a:defRPr>
            </a:pPr>
            <a:r>
              <a:rPr sz="1875" b="1" i="0">
                <a:solidFill>
                  <a:srgbClr val="FFFFFF"/>
                </a:solidFill>
              </a:rPr>
              <a:t>Learn the foundations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107D6E4-60F1-4663-823C-F5CA5C61D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290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8A6B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62AA0F2-396F-47E7-9061-63389AC93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76700"/>
            <a:ext cx="27813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Entity choices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Employment + IP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Contracts + governance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FCA6F9D-09D5-43D2-8D6D-2D285B03C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66950"/>
            <a:ext cx="32766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26F8E"/>
          </a:solidFill>
          <a:ln xmlns:a="http://schemas.openxmlformats.org/drawingml/2006/main" w="0">
            <a:solidFill>
              <a:srgbClr val="526F8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ACA3A92-2457-40D0-B088-ED63A9456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49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LEVEL 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5260EE5-08ED-4A81-B228-E17BE9082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819400"/>
            <a:ext cx="2809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MEMBER RESOURCES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C210022-D6CE-46A6-8054-7707C27A1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314700"/>
            <a:ext cx="2809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FFFFFF"/>
                </a:solidFill>
              </a:defRPr>
            </a:pPr>
            <a:r>
              <a:rPr sz="1875" b="1" i="0">
                <a:solidFill>
                  <a:srgbClr val="FFFFFF"/>
                </a:solidFill>
              </a:rPr>
              <a:t>Identify the gaps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C1E1BB2-974C-4A2B-9DB1-73BF85042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8290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8A6B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9A4F59F-1FF3-43E2-91DC-607BAB5CA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076700"/>
            <a:ext cx="27813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Employment guide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IP checklist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Liability summary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1B5B416-68A0-4DFD-A612-89A967DA6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32766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C9A"/>
          </a:solidFill>
          <a:ln xmlns:a="http://schemas.openxmlformats.org/drawingml/2006/main" w="0">
            <a:solidFill>
              <a:srgbClr val="667C9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9AD79BD-84B4-4F1A-9523-09375DA45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49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LEVEL 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BDD8488-15D5-46D3-8F12-DA91F9843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819400"/>
            <a:ext cx="2809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PARTNER ACTIVATION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A46A164-7D46-4247-B095-D46E82FB1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314700"/>
            <a:ext cx="2809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FFFFFF"/>
                </a:solidFill>
              </a:defRPr>
            </a:pPr>
            <a:r>
              <a:rPr sz="1875" b="1" i="0">
                <a:solidFill>
                  <a:srgbClr val="FFFFFF"/>
                </a:solidFill>
              </a:rPr>
              <a:t>Engage specialists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CEF5860-430D-4019-923C-E1F99E2FD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8290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8A6B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1793F31-AAC3-4E50-9AAC-8290AC672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076700"/>
            <a:ext cx="27813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Structuring advisory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Compliance audits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Drafting + IP support</a:t>
            </a:r>
          </a:p>
        </p:txBody>
      </p:sp>
    </p:spTree>
    <p:extLst>
      <p:ext uri="{BB962C8B-B14F-4D97-AF65-F5344CB8AC3E}">
        <p14:creationId xmlns:p14="http://schemas.microsoft.com/office/powerpoint/2010/main" val="97093266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56fc58107f4c03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91CD017-89C9-4A6B-8F9B-CBDD3ED64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LEGAL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C7EB9E7-B5C4-44E4-8F29-02F664081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4048DE8-08BF-435F-8596-B6A97FD0D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A5D0863-9760-4278-937F-8A69B0606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14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932C9F-C03E-4BAD-A836-467E6B479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FACC-NY resources make U.S. legal questions actionable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3884A16-32FC-4635-B3D4-174F2F6CA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897CB89-2597-4A0D-80EB-9229EA0C1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9906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Members receive practical education and a structured path to experienced cross-border legal support.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FD171B8-A10B-4FA8-881A-F75B9BC93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D81372-39BD-4D6C-95F9-775E0B9A0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3360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U.S. employment law guide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E2BA5C-4721-4B81-B32B-1F352E97C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133600"/>
            <a:ext cx="381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Understand the federal, state and classification issues to flag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D082B3-8810-4DB6-BE6A-33453263E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09850"/>
            <a:ext cx="7181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A090541-C634-4D53-B43B-278BBF861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71775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A0519E3-989B-4406-BB91-285C003A9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71775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IP registration checklist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94B5BE2-53BF-4AF6-A01E-316894D50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771775"/>
            <a:ext cx="381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Sequence U.S. trademark, patent and ownership actions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976466F-76BF-43FA-BD7A-C589449D4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248025"/>
            <a:ext cx="7181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194986F-3716-4500-AD20-07117F718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099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8727ECD-84C5-45D7-AAAD-1791796A2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40995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Contract template overview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E12A45D-9AF0-4046-8665-10E86E233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409950"/>
            <a:ext cx="381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Identify risk clauses before customer negotiations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7AE180D-D7EE-43B6-8F7B-D63EF3D02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886200"/>
            <a:ext cx="7181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5E5D24C-D51F-4909-95BE-B70D06E34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48125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5D3F3DD-1B9A-42B0-AADD-51403E53A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048125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Director + officer summary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8274FCF-C177-4201-958E-9A62F2411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048125"/>
            <a:ext cx="381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Clarify duties, indemnification and insurance questions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967B376-5BD1-40AE-8102-8872E1E2F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524375"/>
            <a:ext cx="7181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8442C4C-A3C9-499F-BC86-DC774A708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8630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AEE686D-D7B5-40B7-8725-29AA88461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68630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Recorded legal briefing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EBD776B-2B98-4A86-A340-141A72A93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686300"/>
            <a:ext cx="381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Build internal fluency before engaging outside counsel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84C5F0F-CEAB-4B4F-9626-1037424E2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019300"/>
            <a:ext cx="300990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2E5882C-756F-4792-BD33-D7A00F467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266950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MEMBERS RECEIVE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E40D865-FED7-42D6-B9E3-E28DDFBF9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686050"/>
            <a:ext cx="2324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Legal diagnostic call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E327299-7341-4765-B2CA-1E46BB51F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257550"/>
            <a:ext cx="2419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67C9A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CBCFB75-50A2-48DC-8ADB-2971131D6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54330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D7E2EA"/>
                </a:solidFill>
              </a:defRPr>
            </a:pPr>
            <a:r>
              <a:rPr sz="1275" b="0" i="0">
                <a:solidFill>
                  <a:srgbClr val="D7E2EA"/>
                </a:solidFill>
              </a:rPr>
              <a:t>Preferred firm introductions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E177616-429A-43B8-B5C1-BF8669C75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22910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D7E2EA"/>
                </a:solidFill>
              </a:defRPr>
            </a:pPr>
            <a:r>
              <a:rPr sz="1275" b="0" i="0">
                <a:solidFill>
                  <a:srgbClr val="D7E2EA"/>
                </a:solidFill>
              </a:rPr>
              <a:t>Governance strategy discussion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D537393-AF8A-4072-9A60-4C8516D93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895850"/>
            <a:ext cx="2324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The right advisor follows a clear issue map.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8451D6B-755C-473A-A2D0-4CCBB6794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9405650-5B0E-4943-A5CF-608522266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LEGAL ADVICE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5D9E30C-F2E0-4D9E-A36A-75DB4743A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10366600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708AA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656248F-53A2-4587-A932-4F1361446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77A389C-C7ED-4A87-8D9F-18A51C9DF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57175"/>
            <a:ext cx="400050" cy="390525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64241167fc4937"/>
          <a:stretch xmlns:a="http://schemas.openxmlformats.org/drawingml/2006/main"/>
        </p:blipFill>
        <p:spPr>
          <a:xfrm xmlns:a="http://schemas.openxmlformats.org/drawingml/2006/main">
            <a:off x="609600" y="296840"/>
            <a:ext cx="304800" cy="311194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AC003A0-E68C-456C-9C58-E18C434FC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5720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RECOMMENDED NEXT STEP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AB694DE-32C7-497E-AD7F-283541D89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ED1B2F"/>
          </a:solidFill>
          <a:ln xmlns:a="http://schemas.openxmlformats.org/drawingml/2006/main" w="9525">
            <a:solidFill>
              <a:srgbClr val="ED1B2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9C258CC-DA08-4F9B-9537-12A5FEFC9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DO NOT DISTRIBUTE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3BF675-EFE3-4B43-8005-CB60BDBBF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7620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FFFFFF"/>
                </a:solidFill>
              </a:defRPr>
            </a:pPr>
            <a:r>
              <a:rPr sz="3000" b="1" i="0">
                <a:solidFill>
                  <a:srgbClr val="FFFFFF"/>
                </a:solidFill>
              </a:rPr>
              <a:t>Begin with a legal readiness review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65837E1-4D3D-46BD-B1AA-0BF660E69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7429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F4EFE8"/>
                </a:solidFill>
              </a:defRPr>
            </a:pPr>
            <a:r>
              <a:rPr sz="1425" b="0" i="0">
                <a:solidFill>
                  <a:srgbClr val="F4EFE8"/>
                </a:solidFill>
              </a:rPr>
              <a:t>FACC-NY can help a Finnish company identify the legal questions to resolve before engaging U.S. specialists.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C755D34-22FB-4BA2-976A-29C154E8D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0"/>
            <a:ext cx="6953250" cy="2628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364A"/>
          </a:solidFill>
          <a:ln xmlns:a="http://schemas.openxmlformats.org/drawingml/2006/main" w="9525">
            <a:solidFill>
              <a:srgbClr val="294B6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CC69FC3-08C7-4232-9D80-A1F6DC34E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1465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BE READY TO DISCUSS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0368E3-19BC-4745-839E-EC40FC454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5280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7902300-C28C-4CEC-8F7D-F9C3FA1DE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33375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U.S. entry objective and timeline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254133D-6C64-48A8-952E-3319C9824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9095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883D70F-F423-40F7-91CA-96829C9B3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77190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Planned employees and customer contracts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549189A-DFD3-4F03-A04A-8B80D0DF2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2910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7221592-6948-49D3-BB68-FE1A77064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21005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IP ownership and registration status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8ABE47F-775D-47A6-BBF2-7CBC66871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6725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A0EF86F-DC1D-4A43-A765-7BC5C0B87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64820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Capital strategy and governance expectations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A34FE07-99C6-48FA-BCEE-FA91597A8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667000"/>
            <a:ext cx="3390900" cy="2628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C1AE45A-E17A-4393-B1A3-A90005DA3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91465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FE8FA"/>
                </a:solidFill>
              </a:defRPr>
            </a:pPr>
            <a:r>
              <a:rPr sz="975" b="1" i="0">
                <a:solidFill>
                  <a:srgbClr val="BFE8FA"/>
                </a:solidFill>
              </a:rPr>
              <a:t>ACTIVATE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678AFCC-23B5-45A1-A36C-57A402A6D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314700"/>
            <a:ext cx="27051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FFFF"/>
                </a:solidFill>
              </a:defRPr>
            </a:pPr>
            <a:r>
              <a:rPr sz="2025" b="1" i="0">
                <a:solidFill>
                  <a:srgbClr val="FFFFFF"/>
                </a:solidFill>
              </a:rPr>
              <a:t>Request a legal</a:t>
            </a:r>
          </a:p>
          <a:p xmlns:a="http://schemas.openxmlformats.org/drawingml/2006/main">
            <a:pPr algn="l">
              <a:defRPr sz="2025" b="1" i="0">
                <a:solidFill>
                  <a:srgbClr val="FFFFFF"/>
                </a:solidFill>
              </a:defRPr>
            </a:pPr>
            <a:r>
              <a:rPr sz="2025" b="1" i="0">
                <a:solidFill>
                  <a:srgbClr val="FFFFFF"/>
                </a:solidFill>
              </a:rPr>
              <a:t>introduction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AC2ED41-8349-4215-96FD-49B1FAC53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210050"/>
            <a:ext cx="276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799A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34B1ED4-3C6F-4F55-B369-1F0A21E8A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4196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BFE8FA"/>
                </a:solidFill>
              </a:defRPr>
            </a:pPr>
            <a:r>
              <a:rPr sz="1050" b="1" i="0">
                <a:solidFill>
                  <a:srgbClr val="BFE8FA"/>
                </a:solidFill>
              </a:rPr>
              <a:t>or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9CED8A3-D749-4D6C-B779-0C5B6DFDD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476750"/>
            <a:ext cx="2333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Become a member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06B3EAA-C224-46D6-B70B-2DAD781F8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FACC-NY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AF10CDB-63B4-47C5-A828-627877E7D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9602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F4EFE8"/>
                </a:solidFill>
              </a:defRPr>
            </a:pPr>
            <a:r>
              <a:rPr sz="750" b="1" i="0">
                <a:solidFill>
                  <a:srgbClr val="F4EFE8"/>
                </a:solidFill>
              </a:rPr>
              <a:t>FINNISH AMERICAN CHAMBER OF COMMERCE — NEW YORK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1DDAE26-557A-46CA-AF9F-4BCD510AB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3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81660035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8489769b834696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1F62FB3-7764-402A-AAEC-6A2CA9F88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LEGAL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677776-DE64-45B0-ACE7-06F866384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2F7A71A-5F98-4C66-BC3F-56746E81E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A1D736D-F6C9-4651-8897-32920DF1A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1312256-0644-45A9-B174-3B41B62EB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U.S. legal readiness begins before market entry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BC9845E-29CF-4CE1-84C6-25B43A6A2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5876BE5-4101-49E3-B38B-98221DF54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85900"/>
            <a:ext cx="952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For Finnish companies, legal structure is strategic infrastructure—not an administrative afterthought.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6745B34-7E99-4869-A10C-2FE9918B7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ED1B2F"/>
                </a:solidFill>
              </a:defRPr>
            </a:pPr>
            <a:r>
              <a:rPr sz="1350" b="1" i="0">
                <a:solidFill>
                  <a:srgbClr val="ED1B2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EFEA62F-E0CC-4052-BC81-02ACA74D9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143125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6245F"/>
                </a:solidFill>
              </a:defRPr>
            </a:pPr>
            <a:r>
              <a:rPr sz="1725" b="1" i="0">
                <a:solidFill>
                  <a:srgbClr val="26245F"/>
                </a:solidFill>
              </a:rPr>
              <a:t>Choose the structure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893D379-B1CC-4541-B79A-7568C6792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609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Align the U.S. entity, ownership and state registrations with tax, capital and liability objectives.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CB964E5-41F8-4ACC-87BD-7F00A608E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009900"/>
            <a:ext cx="9477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2A73E08-3ABE-4652-B521-AED627ACC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47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ED1B2F"/>
                </a:solidFill>
              </a:defRPr>
            </a:pPr>
            <a:r>
              <a:rPr sz="1350" b="1" i="0">
                <a:solidFill>
                  <a:srgbClr val="ED1B2F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5D26BDD-8388-4A30-A59D-227232CA0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31470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6245F"/>
                </a:solidFill>
              </a:defRPr>
            </a:pPr>
            <a:r>
              <a:rPr sz="1725" b="1" i="0">
                <a:solidFill>
                  <a:srgbClr val="26245F"/>
                </a:solidFill>
              </a:rPr>
              <a:t>Localize operations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0C77022-8F19-4963-90BC-5786E6009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314700"/>
            <a:ext cx="609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Employment, IP and customer contracts require U.S.-specific analysis; Finnish templates are rarely enough.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FA4BF5D-4FCF-4AF6-8636-1138062C8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181475"/>
            <a:ext cx="9477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1E79130-AE15-4407-B567-C473B0727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62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ED1B2F"/>
                </a:solidFill>
              </a:defRPr>
            </a:pPr>
            <a:r>
              <a:rPr sz="1350" b="1" i="0">
                <a:solidFill>
                  <a:srgbClr val="ED1B2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0E7C8BD-BB16-4AEC-9268-1865398D8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486275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6245F"/>
                </a:solidFill>
              </a:defRPr>
            </a:pPr>
            <a:r>
              <a:rPr sz="1725" b="1" i="0">
                <a:solidFill>
                  <a:srgbClr val="26245F"/>
                </a:solidFill>
              </a:rPr>
              <a:t>Formalize governance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2288D25-2D9F-4CA7-848C-934A2ED3B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486275"/>
            <a:ext cx="609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Board process, investor rights, insurance and documentation should evolve before risk or fundraising accelerates.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5924EDA-8672-4735-A68A-48CE4F0E1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57850"/>
            <a:ext cx="109728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701AF5C-F2FE-4A23-A0F0-D4553B76C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848350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MEMBER TAKEAWAY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AAF6321-1631-4875-ABF9-00400D2EF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8102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Decide with U.S. counsel before hiring, signing customers or approaching investors.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38C2D86-8FBB-49A2-9AF4-0F236DA9D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D859032-16A6-4197-9B67-A4FBF48B1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LEGAL ADVICE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96446FC-5DE9-4548-899C-26DFD82D8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54125639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f942eecddc48a9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DAABB1E-D712-4A06-BA56-9502DF056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LEGAL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8A74FE2-0627-4834-AB64-BDCD96F46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3F36FE1-4DE4-4172-B66D-D7B001813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086764F-318E-4EEF-9EE5-004A402DA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8DACE46-A594-45C9-B00D-E10288344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Five legal workstreams should move together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8F2C667-E938-4921-AD18-4200B7A5B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EFB0E3-70D5-47D1-89C1-21EDA9EBB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A Finnish company creates avoidable gaps when entity, people, IP, contracts and governance are handled separately.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9DAD9E1-D451-4782-90C6-A1AD3A358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1924050" cy="2324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AD95D3F-6AB3-4B38-B7AB-5F2AB0B33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574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E84BB7E-4ABD-4EAA-ABF3-D06712907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76550"/>
            <a:ext cx="1581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STRUCTURE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8CDAB57-2EDF-44B2-9231-ED8ED15BC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3375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5B3C229-5DEA-4C9E-87FD-3AD511BAA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600450"/>
            <a:ext cx="15811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Entity + state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registrations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0D230B8-26D6-4BA0-AC88-E19A204CA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266950"/>
            <a:ext cx="1924050" cy="2324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BCD8D20-58C4-437A-AC99-4880552DC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4574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C66532F-F8FC-4A22-AFB5-E8A3B2933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876550"/>
            <a:ext cx="1581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PROTECT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51E78FF-B6C3-4A02-8B63-EC21AB06B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33375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66E3FA4-AFCE-442F-B1D8-6A8B23F49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600450"/>
            <a:ext cx="15811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Trademarks, patents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+ trade secrets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3444B2F-DD8D-4CFE-A6E8-9D93E5A9D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266950"/>
            <a:ext cx="1924050" cy="2324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D0C1B3A-EFCD-44A3-A205-5A45A2625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4574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E96609C-B158-4A09-BA66-6E3F2484C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876550"/>
            <a:ext cx="1581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HIRE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FD00C78-DFC8-486F-B0AC-E6843EB26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33375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1F4DC6E-1085-468A-AAFC-66BA2F143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600450"/>
            <a:ext cx="15811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Classification, payroll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+ immigration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ECE8FCE-DFAA-49C0-82B7-C700D6EF3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266950"/>
            <a:ext cx="1924050" cy="2324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E045166-9228-438E-88FF-9B81AA38D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4574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3F676DA-CACD-4115-BBB1-B9F60C668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876550"/>
            <a:ext cx="1581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CONTRACT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A0C1F7F-5453-4D9C-BD66-A8EC31B5A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33375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CB3FC72-8AF9-44DD-AF21-6DC2E92E1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600450"/>
            <a:ext cx="15811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Risk allocation +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dispute terms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0E8F1F8-ED1C-4FF0-A568-7833936CB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266950"/>
            <a:ext cx="1924050" cy="2324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9525">
            <a:solidFill>
              <a:srgbClr val="26245F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729CAB2-5DB9-401D-B9F5-81F790164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4574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ED1B2F"/>
                </a:solidFill>
              </a:defRPr>
            </a:pPr>
            <a:r>
              <a:rPr sz="1200" b="1" i="0">
                <a:solidFill>
                  <a:srgbClr val="ED1B2F"/>
                </a:solidFill>
              </a:rPr>
              <a:t>05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84D44DE-5840-4B2B-8729-3217099E6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876550"/>
            <a:ext cx="1581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GOVERN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1691B2F-6BFB-42D4-9108-AA070A65F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33375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67C9A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D4248CE-6F83-4A88-991A-D84C54A2F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600450"/>
            <a:ext cx="15811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FFFFFF"/>
                </a:solidFill>
              </a:defRPr>
            </a:pPr>
            <a:r>
              <a:rPr sz="1200" b="0" i="0">
                <a:solidFill>
                  <a:srgbClr val="FFFFFF"/>
                </a:solidFill>
              </a:rPr>
              <a:t>Board process, rights</a:t>
            </a:r>
          </a:p>
          <a:p xmlns:a="http://schemas.openxmlformats.org/drawingml/2006/main">
            <a:pPr algn="l">
              <a:defRPr sz="1200" b="0" i="0">
                <a:solidFill>
                  <a:srgbClr val="FFFFFF"/>
                </a:solidFill>
              </a:defRPr>
            </a:pPr>
            <a:r>
              <a:rPr sz="1200" b="0" i="0">
                <a:solidFill>
                  <a:srgbClr val="FFFFFF"/>
                </a:solidFill>
              </a:rPr>
              <a:t>+ insurance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D9E0244-1FBC-4430-B425-D14EE6814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10150"/>
            <a:ext cx="106870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3"/>
          </a:solidFill>
          <a:ln xmlns:a="http://schemas.openxmlformats.org/drawingml/2006/main" w="0">
            <a:solidFill>
              <a:srgbClr val="E8EDF3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5C1681D-EB30-45E2-9E9B-02641B293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229225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Decision rule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5E5D9FA-922F-4B1F-9C14-868C85864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72075"/>
            <a:ext cx="885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6245F"/>
                </a:solidFill>
              </a:defRPr>
            </a:pPr>
            <a:r>
              <a:rPr sz="1500" b="1" i="0">
                <a:solidFill>
                  <a:srgbClr val="26245F"/>
                </a:solidFill>
              </a:rPr>
              <a:t>Design for the U.S. business you intend to build—not only the first transaction.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5EDA720-759E-40B0-BA72-C36B92D51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8763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U.S. Small Business Administration; Delaware Division of Corporations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D715C99-0E05-473E-ACF8-426393158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879EADE-8EAC-4508-8269-E1A5F0402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LEGAL ADVICE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9F432D4-D3E4-4763-BFEB-038F404BD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2096122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8e043a237e4cd2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DF4C191-900F-446F-A373-B38C2C7A3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LEGAL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12DFEF1-5256-4814-BEEE-10A93B3D5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EA59C62-02D2-42EA-A5CA-27EBBE129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A1AD1F-2C15-4E57-B492-105ACF11A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1910F6F-7025-4C91-8C0D-3357FC8D0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The entry structure should match the long-term strategy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05B6BF-B29D-4ABE-9BDA-5A1F818E8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C04A1BF-9317-4B6D-85C6-5674674FE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No single entity works for every Finnish company; liability, tax, capital and operating plans drive the choice.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D8D79E5-4235-41A8-8D55-4387F6933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52650"/>
            <a:ext cx="3276600" cy="2895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9E87456-77C2-4C6C-8923-64A67262A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81250"/>
            <a:ext cx="2819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U.S. SUBSIDIARY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ABAF39-FEF4-4E0A-8A56-109D254F9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81300"/>
            <a:ext cx="2819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6245F"/>
                </a:solidFill>
              </a:defRPr>
            </a:pPr>
            <a:r>
              <a:rPr sz="1725" b="1" i="0">
                <a:solidFill>
                  <a:srgbClr val="26245F"/>
                </a:solidFill>
              </a:rPr>
              <a:t>Separate U.S. legal entity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C12E60-67DC-4D90-B8EB-F3B6A14A5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4099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F0994E9-AEBD-456F-A0D0-0655802DE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38550"/>
            <a:ext cx="2819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667C9A"/>
                </a:solidFill>
              </a:defRPr>
            </a:pPr>
            <a:r>
              <a:rPr sz="825" b="1" i="0">
                <a:solidFill>
                  <a:srgbClr val="667C9A"/>
                </a:solidFill>
              </a:rPr>
              <a:t>POTENTIAL ADVANTAGE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CB821B-92A0-4197-AE23-6529BC568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86200"/>
            <a:ext cx="2819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Often clearer liability separation and local contracting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C5BB827-0781-4E70-AA21-8F73CE264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476750"/>
            <a:ext cx="76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WATCH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E3C9BDB-891F-482A-8C9B-8AD16F069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457700"/>
            <a:ext cx="2266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C9A"/>
                </a:solidFill>
              </a:defRPr>
            </a:pPr>
            <a:r>
              <a:rPr sz="1125" b="0" i="0">
                <a:solidFill>
                  <a:srgbClr val="667C9A"/>
                </a:solidFill>
              </a:rPr>
              <a:t>Requires formation, governance, tax and intercompany documentation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E59D903-CAD2-4310-B6C7-45924C92E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152650"/>
            <a:ext cx="3276600" cy="2895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A6C2EF5-C90A-4167-A5B1-7094E4F25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381250"/>
            <a:ext cx="2819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FINNISH PARENT BRANCH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DA89F32-7E6A-4EBF-8B02-BB804EE88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781300"/>
            <a:ext cx="2819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6245F"/>
                </a:solidFill>
              </a:defRPr>
            </a:pPr>
            <a:r>
              <a:rPr sz="1725" b="1" i="0">
                <a:solidFill>
                  <a:srgbClr val="26245F"/>
                </a:solidFill>
              </a:rPr>
              <a:t>Parent operates directly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20EF383-EC26-47BB-8139-4A27AA762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4099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7CD9452-8A0A-4F4D-A7C1-5A25ADDF7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638550"/>
            <a:ext cx="2819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667C9A"/>
                </a:solidFill>
              </a:defRPr>
            </a:pPr>
            <a:r>
              <a:rPr sz="825" b="1" i="0">
                <a:solidFill>
                  <a:srgbClr val="667C9A"/>
                </a:solidFill>
              </a:rPr>
              <a:t>POTENTIAL ADVANTAGE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79DAAA8-2C98-4D04-86CD-14ACD8828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886200"/>
            <a:ext cx="2819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May appear simpler at first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7367733-D872-48DB-8B32-5918FEE2C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476750"/>
            <a:ext cx="76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WATCH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50CAF0B-E025-46C6-8038-0925FEE57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457700"/>
            <a:ext cx="2266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C9A"/>
                </a:solidFill>
              </a:defRPr>
            </a:pPr>
            <a:r>
              <a:rPr sz="1125" b="0" i="0">
                <a:solidFill>
                  <a:srgbClr val="667C9A"/>
                </a:solidFill>
              </a:rPr>
              <a:t>Can expose the parent more directly and trigger state registrations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3E7E7C0-0AF8-4A16-8C16-D9915A925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152650"/>
            <a:ext cx="3276600" cy="2895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5725A36-BA9F-4F48-BD8C-4CBBEFD7A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381250"/>
            <a:ext cx="2819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INVESTOR-ALIGNED STRUCTURE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1D1599A-57B7-4FE4-8BB3-2E363B817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781300"/>
            <a:ext cx="2819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6245F"/>
                </a:solidFill>
              </a:defRPr>
            </a:pPr>
            <a:r>
              <a:rPr sz="1725" b="1" i="0">
                <a:solidFill>
                  <a:srgbClr val="26245F"/>
                </a:solidFill>
              </a:rPr>
              <a:t>Structure designed for capital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797FF34-E6C3-412E-9727-9FEF5ACE2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4099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DF42100-0C2E-4C98-9826-1B7303A8F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638550"/>
            <a:ext cx="2819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667C9A"/>
                </a:solidFill>
              </a:defRPr>
            </a:pPr>
            <a:r>
              <a:rPr sz="825" b="1" i="0">
                <a:solidFill>
                  <a:srgbClr val="667C9A"/>
                </a:solidFill>
              </a:rPr>
              <a:t>POTENTIAL ADVANTAGE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0F191DB-0B0F-40DE-905C-956EC1112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886200"/>
            <a:ext cx="2819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Can align with U.S. investor expectations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A502F7F-FB7D-486E-8CCA-E67437EF7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476750"/>
            <a:ext cx="76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WATCH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B9A7C5F-794D-4548-A871-4F56C3BF3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457700"/>
            <a:ext cx="2266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C9A"/>
                </a:solidFill>
              </a:defRPr>
            </a:pPr>
            <a:r>
              <a:rPr sz="1125" b="0" i="0">
                <a:solidFill>
                  <a:srgbClr val="667C9A"/>
                </a:solidFill>
              </a:rPr>
              <a:t>May require broader tax, ownership and exit planning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8607921-438C-4076-BBC5-55B1B49D4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5467350"/>
            <a:ext cx="51435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FF1D6"/>
          </a:solidFill>
          <a:ln xmlns:a="http://schemas.openxmlformats.org/drawingml/2006/main" w="0">
            <a:solidFill>
              <a:srgbClr val="FFF1D6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38249E7-6BC2-4022-A1E9-4DC31D283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5514975"/>
            <a:ext cx="5143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D48B13"/>
                </a:solidFill>
              </a:defRPr>
            </a:pPr>
            <a:r>
              <a:rPr sz="900" b="1" i="0">
                <a:solidFill>
                  <a:srgbClr val="D48B13"/>
                </a:solidFill>
              </a:rPr>
              <a:t>STRUCTURE, TAX AND TRANSFER PRICING SHOULD BE REVIEWED TOGETHER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D5DD4F3-1D5B-4F77-B32B-3252A11FD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8763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U.S. Small Business Administration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A033338-D442-4CDA-BF27-A1D8A1B00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244E47E-B439-404E-B321-2457134DC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LEGAL ADVICE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FB3D6B6-B836-4979-9A3E-2BB1C9784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200464134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7207c044024880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8E85419-7F43-4F52-A08C-4E90AE24C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LEGAL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A9185C4-3623-4040-BDA6-8DCEA4C96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28DF80D-336C-42C2-8EC4-F6B91F537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1B05541-2C17-491D-94EC-C1C47F16F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79F3345-94EF-4812-BD3E-DE49F4D12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Delaware is a legal home—not an operating location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92A265-8477-4005-80C8-0206F6A3A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6D51D3E-D481-4790-8BC2-AE439E935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47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Finnish companies often hear “Delaware” from investors; the rationale is legal predictability, not proximity to customers.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F753089-507E-4158-ABEF-996004566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51054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B6D9AEA-32B5-4647-B29D-267CF126A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24100"/>
            <a:ext cx="438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WHY DELAWARE MAY MATTER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F4B7C7D-DA44-4157-A8C1-81FAB9D86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781300"/>
            <a:ext cx="438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FFFFFF"/>
                </a:solidFill>
              </a:defRPr>
            </a:pPr>
            <a:r>
              <a:rPr sz="1800" b="1" i="0">
                <a:solidFill>
                  <a:srgbClr val="FFFFFF"/>
                </a:solidFill>
              </a:rPr>
              <a:t>Predictable corporate law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7CF8DBF-47CA-4272-A84C-75DA48A4E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099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2E6E615-18A8-41A8-98B4-ABB740607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333750"/>
            <a:ext cx="4019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Specialized Court of Chancery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E5FF00-23BE-4D9B-B8AE-B198CB073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814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53003AE-2DC9-4634-B2AF-606A85F73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905250"/>
            <a:ext cx="4019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Extensive corporate case law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49E7CFC-005E-4857-A17A-43122179C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5529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99AE9E3-7646-4995-B4A7-8FAD5CEC2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476750"/>
            <a:ext cx="4019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Flexible corporate governance framework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B355E6F-63B5-459D-B3ED-C6FEA4F24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2098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WHAT IT DOES NOT MEAN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44B09D3-2204-40A7-8CB4-91730F94E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667000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D1B2F"/>
                </a:solidFill>
              </a:defRPr>
            </a:pPr>
            <a:r>
              <a:rPr sz="1650" b="1" i="0">
                <a:solidFill>
                  <a:srgbClr val="ED1B2F"/>
                </a:solidFill>
              </a:rPr>
              <a:t>×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F7BD3FD-E215-46CE-A6A0-AE6C67B39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6670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No local registrations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EDC0958-37C0-4452-8EB0-C1360ED55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667000"/>
            <a:ext cx="2238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C9A"/>
                </a:solidFill>
              </a:defRPr>
            </a:pPr>
            <a:r>
              <a:rPr sz="1125" b="0" i="0">
                <a:solidFill>
                  <a:srgbClr val="667C9A"/>
                </a:solidFill>
              </a:rPr>
              <a:t>A Delaware company may still need foreign qualification where it operates.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EB8BC7C-D70E-4A78-80D9-19945BA64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362325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9EABF3C-CF36-400F-9F03-499F85788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581400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D1B2F"/>
                </a:solidFill>
              </a:defRPr>
            </a:pPr>
            <a:r>
              <a:rPr sz="1650" b="1" i="0">
                <a:solidFill>
                  <a:srgbClr val="ED1B2F"/>
                </a:solidFill>
              </a:rPr>
              <a:t>×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528A468-7D76-4225-A317-CB423C9CF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5814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No state compliance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5E10106-ED36-402C-B35E-DC19085C9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581400"/>
            <a:ext cx="2238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C9A"/>
                </a:solidFill>
              </a:defRPr>
            </a:pPr>
            <a:r>
              <a:rPr sz="1125" b="0" i="0">
                <a:solidFill>
                  <a:srgbClr val="667C9A"/>
                </a:solidFill>
              </a:rPr>
              <a:t>Operational states may impose employment, tax, licensing and filing duties.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98379FC-1DF4-42A1-93D4-66FA4530A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276725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9229001-A52C-43B2-855A-A18926B73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495800"/>
            <a:ext cx="28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D1B2F"/>
                </a:solidFill>
              </a:defRPr>
            </a:pPr>
            <a:r>
              <a:rPr sz="1650" b="1" i="0">
                <a:solidFill>
                  <a:srgbClr val="ED1B2F"/>
                </a:solidFill>
              </a:rPr>
              <a:t>×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7F3E5DE-ADB3-4A02-95AA-61C9C1197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4958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Automatically investor-ready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332481C-E099-4D4C-A3A2-E20CAF836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495800"/>
            <a:ext cx="2238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C9A"/>
                </a:solidFill>
              </a:defRPr>
            </a:pPr>
            <a:r>
              <a:rPr sz="1125" b="0" i="0">
                <a:solidFill>
                  <a:srgbClr val="667C9A"/>
                </a:solidFill>
              </a:rPr>
              <a:t>Investors also assess capitalization, IP ownership, contracts and governance.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E062BD1-63AB-4093-9AF8-D4735793B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8763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Delaware Division of Corporations; Delaware Corporate Law portal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778D2D5-7CD2-489C-9A44-0343F94C8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76AE0E5-D5EB-4534-B9CF-A0AD7BDB4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LEGAL ADVICE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7E18B08-C18A-4D0B-B358-60CF73880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92067918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9f9cc97d0e479f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3BD2266-7270-48DD-B4A7-6BD47DFC9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LEGAL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55BA5DA-23CA-4619-B919-49C2D19BF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5B40793-0796-4042-BE57-B1AAC234A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5426A43-8D69-46A4-9753-827ADB937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7CCCACD-EB0A-4F78-855B-515E1DC46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U.S. employment rules are layered and state-specific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35CD995-7271-442D-94B9-3CBA08FC2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5B56160-1D59-4A62-852C-9CA6EA865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Finland’s more uniform labor framework does not translate directly; federal, state and local rules may all apply.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DE4DB0-20FF-4882-A8B0-5366FA0EB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ED1B2F"/>
                </a:solidFill>
              </a:defRPr>
            </a:pPr>
            <a:r>
              <a:rPr sz="1275" b="1" i="0">
                <a:solidFill>
                  <a:srgbClr val="ED1B2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4AC2358-FB60-4C6F-BA52-03B8245F7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09550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6245F"/>
                </a:solidFill>
              </a:defRPr>
            </a:pPr>
            <a:r>
              <a:rPr sz="1800" b="1" i="0">
                <a:solidFill>
                  <a:srgbClr val="26245F"/>
                </a:solidFill>
              </a:rPr>
              <a:t>Employment status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B2B00DD-B64B-4A55-84CB-68F8CDC5A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495550"/>
            <a:ext cx="447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“At-will” is common, but exceptions, contracts and state rules still matter.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18A64A4-B539-4FC3-B6FD-6E9E66085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067050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Use state-specific offer letters and termination process.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DEFC62C-633E-4BC3-BC69-C432D53E8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9550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ED1B2F"/>
                </a:solidFill>
              </a:defRPr>
            </a:pPr>
            <a:r>
              <a:rPr sz="1275" b="1" i="0">
                <a:solidFill>
                  <a:srgbClr val="ED1B2F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D6F3E8B-73F2-4824-9E88-113E8801B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09550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6245F"/>
                </a:solidFill>
              </a:defRPr>
            </a:pPr>
            <a:r>
              <a:rPr sz="1800" b="1" i="0">
                <a:solidFill>
                  <a:srgbClr val="26245F"/>
                </a:solidFill>
              </a:rPr>
              <a:t>Worker classification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EDEC1F9-B67C-4BFE-ABE5-C5C921CC6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495550"/>
            <a:ext cx="447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Employee versus contractor turns on the facts, including control and independence.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759885D-C2C5-4A76-9853-38CDD60D8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067050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Do not rely only on the contract label.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27D9E20-61AA-45F6-9A01-CCC49AA6C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ED1B2F"/>
                </a:solidFill>
              </a:defRPr>
            </a:pPr>
            <a:r>
              <a:rPr sz="1275" b="1" i="0">
                <a:solidFill>
                  <a:srgbClr val="ED1B2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6C628F6-A656-4D6A-9A44-C983489E1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79095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6245F"/>
                </a:solidFill>
              </a:defRPr>
            </a:pPr>
            <a:r>
              <a:rPr sz="1800" b="1" i="0">
                <a:solidFill>
                  <a:srgbClr val="26245F"/>
                </a:solidFill>
              </a:rPr>
              <a:t>Payroll + benefits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5726C28-CF4A-40B8-9933-A52047951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191000"/>
            <a:ext cx="447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Tax withholding, wage-hour, leave and benefit obligations vary by location and headcount.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BBC1BE2-B4D8-4D5E-88A3-87007D415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762500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Set up compliant payroll before work begins.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B8AFC5D-F4CC-41BD-8A93-2BA671487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9095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ED1B2F"/>
                </a:solidFill>
              </a:defRPr>
            </a:pPr>
            <a:r>
              <a:rPr sz="1275" b="1" i="0">
                <a:solidFill>
                  <a:srgbClr val="ED1B2F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39B3A3F-CE18-407C-BEFA-0F04B7975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79095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6245F"/>
                </a:solidFill>
              </a:defRPr>
            </a:pPr>
            <a:r>
              <a:rPr sz="1800" b="1" i="0">
                <a:solidFill>
                  <a:srgbClr val="26245F"/>
                </a:solidFill>
              </a:rPr>
              <a:t>Immigration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52C2C6A-E728-4421-80CB-B97B4322B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191000"/>
            <a:ext cx="447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Relocating Finnish staff requires separate work-authorization planning.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A8E283A-4EA7-42CF-91B5-FF7F49587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762500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Coordinate immigration timing with hiring and entity setup.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3F51F6E-8E1F-4CF7-8056-48058E1FF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8763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IRS worker-classification guidance; EEOC; USCIS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B78D97E-C994-4309-A006-C3857F45A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4050B81-4A3F-4665-BB66-AA47BC1A6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LEGAL ADVICE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3713E8C-C3F3-4AC7-A295-6ADE50B44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204458046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70a4b9d6444523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438360B-EF20-45FA-BEDD-D475F1C97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LEGAL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6766669-400E-42DD-8E56-ACBBCDA5F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FD91F0-DB94-4370-BB28-5E53AEC1F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11E40CF-227D-4C8A-9FBA-EFA0A48E4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3CE4C9-B965-42AA-BFFA-38C8DA18F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European IP protection may not cover the U.S. market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EBC1ADC-2CB0-4EBB-A2CD-4C88A9FD3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07D2915-F2FE-4268-B508-9FEB71881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IP rights are territorial. Finnish companies should confirm U.S. protection before launch, disclosure or contracting.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6A4D29D-6B1E-46A9-8463-BE55F8FA4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57400"/>
            <a:ext cx="109728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53AA9BE-6515-451F-B60F-BF992F67D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0275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RIGHT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04423AC-3333-44BA-9859-392D6C876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200275"/>
            <a:ext cx="2667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WHAT IT COVERS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446D2D1-7EED-4D5E-8207-9DEEE0231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200275"/>
            <a:ext cx="533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U.S. ENTRY ACTION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911537D-0786-4C90-A9B5-2D4415114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14600"/>
            <a:ext cx="1097280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4EA4213-1D6E-4EEA-9F2A-EFE0D6768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7051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TRADEMARKS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AA46961-BE92-481C-ADB2-58CE70EFE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686050"/>
            <a:ext cx="276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Brand names + logos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AB2CA55-30C0-4F58-9724-8667DE3BA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667000"/>
            <a:ext cx="533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Search U.S. conflicts; select a filing basis; register and monitor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72E73BE-2901-44C4-8C65-66AE8489A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95625"/>
            <a:ext cx="1097280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3"/>
          </a:solidFill>
          <a:ln xmlns:a="http://schemas.openxmlformats.org/drawingml/2006/main" w="0">
            <a:solidFill>
              <a:srgbClr val="E8EDF3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E63D62E-A81F-4930-A56F-B3D91B92E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8612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PATENTS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3338BD7-6C29-4B1B-8235-24EB0B343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267075"/>
            <a:ext cx="276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Technical inventions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F67075F-B02D-41BC-B2D1-BAF408130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3248025"/>
            <a:ext cx="533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Review U.S. filing strategy before public disclosure deadlines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2020E47-7477-4B88-80A2-799FEC1D6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1097280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C78AB0A-CE6F-40AB-A8D3-AB1AAD3F3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671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COPYRIGHT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42AB4A4-8732-4F7E-B483-F3748DE9A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848100"/>
            <a:ext cx="276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Software + content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C52873C-E535-4FDD-B613-17E8006E9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3829050"/>
            <a:ext cx="533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Confirm ownership; consider registration and enforcement needs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4168F58-D598-4743-9E80-9DDA377CC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57675"/>
            <a:ext cx="1097280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3"/>
          </a:solidFill>
          <a:ln xmlns:a="http://schemas.openxmlformats.org/drawingml/2006/main" w="0">
            <a:solidFill>
              <a:srgbClr val="E8EDF3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5DCDEDA-E5D1-4857-861D-B619DCBA7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4817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TRADE SECRETS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56A5D39-A514-4C87-AEEC-26D229483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429125"/>
            <a:ext cx="276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Confidential know-how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A6B18A9-1A3C-40F0-90E3-2D8F16525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4410075"/>
            <a:ext cx="533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Use access controls, confidentiality terms and documented safeguards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4E2173A-3BFD-4344-B0DC-2D5407AF4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38700"/>
            <a:ext cx="1097280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92BCB01-E224-4B85-8B91-8A56A0921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0292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IP OWNERSHIP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1601E30-E11B-4FE2-A823-53086E122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010150"/>
            <a:ext cx="276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Employees + contractors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D6D5706-354B-4C18-9483-CC3456258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4991100"/>
            <a:ext cx="533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Ensure written assignment clauses cover U.S.-created work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C54AE56-A6B8-47B6-830A-89E67E493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0225"/>
            <a:ext cx="1097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6245F"/>
                </a:solidFill>
              </a:defRPr>
            </a:pPr>
            <a:r>
              <a:rPr sz="1500" b="1" i="0">
                <a:solidFill>
                  <a:srgbClr val="26245F"/>
                </a:solidFill>
              </a:rPr>
              <a:t>Sequence matters: protect → assign ownership → disclose → license.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FE9DA1A-6467-4574-8E92-B73B6CEF6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8763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U.S. Patent and Trademark Office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599184E-F3DD-4783-A6FA-A12501A23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FA5A5F5-53C7-40BD-8DF7-548E10049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LEGAL ADVICE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0861F91-F5F2-4111-BD38-6C6F23C0B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89030028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467339d1ff4840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6E13194-9CFC-464D-BD96-E2A81ED3C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LEGAL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D9076F0-A1D5-46E0-937F-B85FFCB72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B561E4-E129-49E9-A8BC-3D4ECBC34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1B8D96-4C5C-4E9F-AE2A-2E54BB8DF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AD9DE58-E3F7-4A87-99DC-FF0C3356C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U.S. contracts allocate risk in greater detail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670E35-4FE8-45C6-94B6-59D59A032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400CA4A-DC73-40B8-9CDB-ED8D5697C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66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A Finnish agreement may be commercially sound yet leave material U.S. liability, venue or enforcement questions unanswered.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0AF9992-0E76-4487-977C-6BC4FA311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57400"/>
            <a:ext cx="762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C9A"/>
          </a:solidFill>
          <a:ln xmlns:a="http://schemas.openxmlformats.org/drawingml/2006/main" w="0">
            <a:solidFill>
              <a:srgbClr val="667C9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B349460-8CD1-4C60-ABC2-2DB7B112F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05025"/>
            <a:ext cx="95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8799AF"/>
                </a:solidFill>
              </a:defRPr>
            </a:pPr>
            <a:r>
              <a:rPr sz="825" b="1" i="0">
                <a:solidFill>
                  <a:srgbClr val="8799AF"/>
                </a:solidFill>
              </a:rPr>
              <a:t>SCOPE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AF04AE0-A276-43C7-91D6-FDEAD8356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20574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6245F"/>
                </a:solidFill>
              </a:defRPr>
            </a:pPr>
            <a:r>
              <a:rPr sz="1500" b="1" i="0">
                <a:solidFill>
                  <a:srgbClr val="26245F"/>
                </a:solidFill>
              </a:rPr>
              <a:t>Representations + warranties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5DDD9D-C2DB-4A73-B018-595F16528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057400"/>
            <a:ext cx="523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What each party promises is true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C4F4E7B-41C6-448E-BB6F-702169CFE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09850"/>
            <a:ext cx="9982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D114CC8-7D4E-4999-BF10-7481AAC60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14625"/>
            <a:ext cx="762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C28E6EC-CBA8-48A2-98D0-21291AA09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762250"/>
            <a:ext cx="95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8799AF"/>
                </a:solidFill>
              </a:defRPr>
            </a:pPr>
            <a:r>
              <a:rPr sz="825" b="1" i="0">
                <a:solidFill>
                  <a:srgbClr val="8799AF"/>
                </a:solidFill>
              </a:rPr>
              <a:t>LOSS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627BD98-607A-445A-BD84-45D42A725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2714625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6245F"/>
                </a:solidFill>
              </a:defRPr>
            </a:pPr>
            <a:r>
              <a:rPr sz="1500" b="1" i="0">
                <a:solidFill>
                  <a:srgbClr val="26245F"/>
                </a:solidFill>
              </a:rPr>
              <a:t>Indemnification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B506911-3BD3-482A-89FC-C19618456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714625"/>
            <a:ext cx="523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Who pays for specified third-party or direct claims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0CFA646-44B3-4835-8A78-92C284A5D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67075"/>
            <a:ext cx="9982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E7F3843-2C9B-4DA7-9A74-97F62CAD3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762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8B13"/>
          </a:solidFill>
          <a:ln xmlns:a="http://schemas.openxmlformats.org/drawingml/2006/main" w="0">
            <a:solidFill>
              <a:srgbClr val="D48B13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DCF868D-CFA5-4037-BD2E-5915148D9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419475"/>
            <a:ext cx="95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8799AF"/>
                </a:solidFill>
              </a:defRPr>
            </a:pPr>
            <a:r>
              <a:rPr sz="825" b="1" i="0">
                <a:solidFill>
                  <a:srgbClr val="8799AF"/>
                </a:solidFill>
              </a:rPr>
              <a:t>LIMIT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BEAED59-BB16-45B7-9F07-2D75C629A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33718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6245F"/>
                </a:solidFill>
              </a:defRPr>
            </a:pPr>
            <a:r>
              <a:rPr sz="1500" b="1" i="0">
                <a:solidFill>
                  <a:srgbClr val="26245F"/>
                </a:solidFill>
              </a:rPr>
              <a:t>Liability cap + exclusions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FED33F1-9369-4770-9763-2D96C6864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371850"/>
            <a:ext cx="523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Which damages are capped, excluded or uncapped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065C0EB-D2D1-47A4-86A4-32F32E791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24300"/>
            <a:ext cx="9982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5C379E2-E195-44BE-A6E5-4688B6E20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29075"/>
            <a:ext cx="762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8A72"/>
          </a:solidFill>
          <a:ln xmlns:a="http://schemas.openxmlformats.org/drawingml/2006/main" w="0">
            <a:solidFill>
              <a:srgbClr val="138A72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BD473DC-AADD-4F75-B92D-81DFC53C9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76700"/>
            <a:ext cx="95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8799AF"/>
                </a:solidFill>
              </a:defRPr>
            </a:pPr>
            <a:r>
              <a:rPr sz="825" b="1" i="0">
                <a:solidFill>
                  <a:srgbClr val="8799AF"/>
                </a:solidFill>
              </a:rPr>
              <a:t>FORUM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CD4AF0E-5D1A-48DE-BF5B-7E78832E3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4029075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6245F"/>
                </a:solidFill>
              </a:defRPr>
            </a:pPr>
            <a:r>
              <a:rPr sz="1500" b="1" i="0">
                <a:solidFill>
                  <a:srgbClr val="26245F"/>
                </a:solidFill>
              </a:rPr>
              <a:t>Governing law + venue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3F676FE-A20C-4B09-A50B-03D30782B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4029075"/>
            <a:ext cx="523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Which law applies and where disputes are heard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EF939A9-C5E8-46CC-8AC8-A3206C18D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81525"/>
            <a:ext cx="9982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A7F1822-4916-49C9-929E-9D42F68DA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86300"/>
            <a:ext cx="762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6310A08-6E3A-4543-90D9-63C814DFF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733925"/>
            <a:ext cx="95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8799AF"/>
                </a:solidFill>
              </a:defRPr>
            </a:pPr>
            <a:r>
              <a:rPr sz="825" b="1" i="0">
                <a:solidFill>
                  <a:srgbClr val="8799AF"/>
                </a:solidFill>
              </a:rPr>
              <a:t>PROCESS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11CBEB0-D625-48E9-9425-23AC52FFC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46863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6245F"/>
                </a:solidFill>
              </a:defRPr>
            </a:pPr>
            <a:r>
              <a:rPr sz="1500" b="1" i="0">
                <a:solidFill>
                  <a:srgbClr val="26245F"/>
                </a:solidFill>
              </a:rPr>
              <a:t>Litigation or arbitration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62D9157-4652-4334-BAF5-AA3425031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4686300"/>
            <a:ext cx="523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How disputes proceed, including notice and escalation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4D3DC0B-5C9E-422C-952F-2BCF114F9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00700"/>
            <a:ext cx="109728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3"/>
          </a:solidFill>
          <a:ln xmlns:a="http://schemas.openxmlformats.org/drawingml/2006/main" w="0">
            <a:solidFill>
              <a:srgbClr val="E8EDF3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98FBB22-B48D-4BB9-8A1F-78ACF36B3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7721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Practical rule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2EB6916-CF09-44E2-856F-B9F5BE078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724525"/>
            <a:ext cx="895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Use U.S.-appropriate templates—and negotiate risk allocation before revenue creates urgency.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E6F02CC-9FBD-409F-97B0-B00FFA5B7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9A99B22-282F-4A45-99AD-BA274F394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LEGAL ADVICE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AFF43A8-8BB5-49FE-801A-978DFF924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56383120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d406abcac24fd7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3887F78-B730-4CCA-9D62-1160393E5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LEGAL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D363DFD-726A-4935-AFAD-9CECE761B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6666D89-2E5D-482C-BFAA-E52001EA2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696E371-E411-4AD4-A9A9-253DEBD17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F86DBAE-584D-4279-92F9-CAA4287C5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U.S. board service carries defined duties and process risk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630D52-312D-40A0-856E-6B7A3B3B7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A58A3AC-FA5B-4361-AAEC-F1FD6445A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47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Directors should understand whom they serve, how decisions are documented and which protections are actually in place.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AD1B9F8-CFC7-4660-93BE-15B6CB7A9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52650"/>
            <a:ext cx="3276600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26018AE-FBD3-4699-BB92-A5E588319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431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ED1B2F"/>
                </a:solidFill>
              </a:defRPr>
            </a:pPr>
            <a:r>
              <a:rPr sz="1125" b="1" i="0">
                <a:solidFill>
                  <a:srgbClr val="ED1B2F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65E482A-A5B1-4CE7-8EE9-AC1953A7A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24150"/>
            <a:ext cx="281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DUTY OF CARE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0293293-5303-4EA7-B10C-F189E606F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162300"/>
            <a:ext cx="2819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Become informed; deliberate; use an appropriate decision process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6820F34-DE2F-41F4-98E0-DB2403716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152650"/>
            <a:ext cx="3276600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BA075E6-2C58-44BC-8BAE-EFF4782D5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3431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ED1B2F"/>
                </a:solidFill>
              </a:defRPr>
            </a:pPr>
            <a:r>
              <a:rPr sz="1125" b="1" i="0">
                <a:solidFill>
                  <a:srgbClr val="ED1B2F"/>
                </a:solidFill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10C547-F4CC-43B0-9F25-063CF4A6D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724150"/>
            <a:ext cx="281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DUTY OF LOYALTY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DFA61D9-9CC5-4569-B748-0F4033827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162300"/>
            <a:ext cx="2819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Act for the corporation; identify and manage conflicts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7D90D1C-BCBE-4273-84D9-A2FB112C6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152650"/>
            <a:ext cx="3276600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9D2C2DB-913A-4BD7-921F-5E0679AD0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3431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ED1B2F"/>
                </a:solidFill>
              </a:defRPr>
            </a:pPr>
            <a:r>
              <a:rPr sz="1125" b="1" i="0">
                <a:solidFill>
                  <a:srgbClr val="ED1B2F"/>
                </a:solidFill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9BBCC0E-402D-40B4-946B-64770C6B1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724150"/>
            <a:ext cx="281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OVERSIGHT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2BE8D80-75F5-43EC-A575-20A2C978A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162300"/>
            <a:ext cx="2819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Establish reporting and escalation for material legal and operational risks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50923A1-526B-4AFA-B648-BCC781B14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38650"/>
            <a:ext cx="109728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9E5CBE8-D13C-449A-A360-BF77BCF15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667250"/>
            <a:ext cx="1809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RISK ARCHITECTURE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933305B-82F7-4027-BA4A-9FE851E9E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4629150"/>
            <a:ext cx="180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Indemnification agreements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7BED149-D0C2-475A-9810-28858C73E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4629150"/>
            <a:ext cx="180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D&amp;O insurance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D927E50-1619-4D06-9CF7-263E88A98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4629150"/>
            <a:ext cx="180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Conflict procedures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D7BA10D-1692-4232-8077-DAEC2B9EE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4629150"/>
            <a:ext cx="180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Board minutes + records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1B4E432-5486-4F34-9D12-7981EA89E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5276850"/>
            <a:ext cx="809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E8EDF3"/>
                </a:solidFill>
              </a:defRPr>
            </a:pPr>
            <a:r>
              <a:rPr sz="1275" b="0" i="0">
                <a:solidFill>
                  <a:srgbClr val="E8EDF3"/>
                </a:solidFill>
              </a:rPr>
              <a:t>Protections have limits; good process and documented oversight remain essential.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CC74E94-F3C2-47CE-9C03-E3F76DF57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8763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Delaware General Corporation Law §§102 and 145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9AB10E2-81C1-4FE4-A14A-06DABD5E2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B9016CC-192B-4441-BDB6-35E17C435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LEGAL ADVICE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077057D-FD02-4082-B8C6-6D08E99F8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45262884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2026-07-23T15:56:19.3790000Z</dcterms:created>
  <dcterms:modified xsi:type="dcterms:W3CDTF">2026-07-23T15:56:19.3790000Z</dcterms:modified>
</coreProperties>
</file>