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1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666b353ab341c5" /><Relationship Type="http://schemas.openxmlformats.org/officeDocument/2006/relationships/extended-properties" Target="/docProps/app.xml" Id="R1fc1bb24cb5b4ca7" /><Relationship Type="http://schemas.openxmlformats.org/officeDocument/2006/relationships/officeDocument" Target="/ppt/presentation.xml" Id="Rbf50a98c84c7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675e1c5b14be8"/>
  </p:sldMasterIdLst>
  <p:notesMasterIdLst>
    <p:notesMasterId xmlns:r="http://schemas.openxmlformats.org/officeDocument/2006/relationships" r:id="Rffb465a61f7e4a4d"/>
  </p:notesMasterIdLst>
  <p:sldIdLst>
    <p:sldId xmlns:r="http://schemas.openxmlformats.org/officeDocument/2006/relationships" id="256" r:id="R4acc966b275f44c2"/>
    <p:sldId xmlns:r="http://schemas.openxmlformats.org/officeDocument/2006/relationships" id="257" r:id="Rd39245711e8f4777"/>
    <p:sldId xmlns:r="http://schemas.openxmlformats.org/officeDocument/2006/relationships" id="258" r:id="R25586c5894b546ba"/>
    <p:sldId xmlns:r="http://schemas.openxmlformats.org/officeDocument/2006/relationships" id="259" r:id="R9e2dd98722ba45c9"/>
    <p:sldId xmlns:r="http://schemas.openxmlformats.org/officeDocument/2006/relationships" id="260" r:id="R1b60a421147f4e80"/>
    <p:sldId xmlns:r="http://schemas.openxmlformats.org/officeDocument/2006/relationships" id="261" r:id="R6711dd09255d4e82"/>
    <p:sldId xmlns:r="http://schemas.openxmlformats.org/officeDocument/2006/relationships" id="262" r:id="R244fd437f386425f"/>
    <p:sldId xmlns:r="http://schemas.openxmlformats.org/officeDocument/2006/relationships" id="263" r:id="R9339d4efe1f24ea9"/>
    <p:sldId xmlns:r="http://schemas.openxmlformats.org/officeDocument/2006/relationships" id="264" r:id="R6ec7b7ccad75416f"/>
    <p:sldId xmlns:r="http://schemas.openxmlformats.org/officeDocument/2006/relationships" id="265" r:id="R55fa8c88a90e4cc7"/>
    <p:sldId xmlns:r="http://schemas.openxmlformats.org/officeDocument/2006/relationships" id="266" r:id="Rf91ee2ce77404280"/>
    <p:sldId xmlns:r="http://schemas.openxmlformats.org/officeDocument/2006/relationships" id="267" r:id="R9a48bdf1a45a420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296505b82c44ef5" /><Relationship Type="http://schemas.openxmlformats.org/officeDocument/2006/relationships/slideMaster" Target="/ppt/slideMasters/slideMaster1.xml" Id="R064675e1c5b14be8" /><Relationship Type="http://schemas.openxmlformats.org/officeDocument/2006/relationships/notesMaster" Target="/ppt/notesMasters/notesMaster1.xml" Id="Rffb465a61f7e4a4d" /><Relationship Type="http://schemas.openxmlformats.org/officeDocument/2006/relationships/presProps" Target="/ppt/presProps.xml" Id="Rf0ee1f1173e64a90" /><Relationship Type="http://schemas.openxmlformats.org/officeDocument/2006/relationships/tableStyles" Target="/ppt/tableStyles.xml" Id="Rc86a36d4fe09463b" /><Relationship Type="http://schemas.openxmlformats.org/officeDocument/2006/relationships/slide" Target="/ppt/slides/slide1.xml" Id="R4acc966b275f44c2" /><Relationship Type="http://schemas.openxmlformats.org/officeDocument/2006/relationships/slide" Target="/ppt/slides/slide2.xml" Id="Rd39245711e8f4777" /><Relationship Type="http://schemas.openxmlformats.org/officeDocument/2006/relationships/slide" Target="/ppt/slides/slide3.xml" Id="R25586c5894b546ba" /><Relationship Type="http://schemas.openxmlformats.org/officeDocument/2006/relationships/slide" Target="/ppt/slides/slide4.xml" Id="R9e2dd98722ba45c9" /><Relationship Type="http://schemas.openxmlformats.org/officeDocument/2006/relationships/slide" Target="/ppt/slides/slide5.xml" Id="R1b60a421147f4e80" /><Relationship Type="http://schemas.openxmlformats.org/officeDocument/2006/relationships/slide" Target="/ppt/slides/slide6.xml" Id="R6711dd09255d4e82" /><Relationship Type="http://schemas.openxmlformats.org/officeDocument/2006/relationships/slide" Target="/ppt/slides/slide7.xml" Id="R244fd437f386425f" /><Relationship Type="http://schemas.openxmlformats.org/officeDocument/2006/relationships/slide" Target="/ppt/slides/slide8.xml" Id="R9339d4efe1f24ea9" /><Relationship Type="http://schemas.openxmlformats.org/officeDocument/2006/relationships/slide" Target="/ppt/slides/slide9.xml" Id="R6ec7b7ccad75416f" /><Relationship Type="http://schemas.openxmlformats.org/officeDocument/2006/relationships/slide" Target="/ppt/slides/slide10.xml" Id="R55fa8c88a90e4cc7" /><Relationship Type="http://schemas.openxmlformats.org/officeDocument/2006/relationships/slide" Target="/ppt/slides/slide11.xml" Id="Rf91ee2ce77404280" /><Relationship Type="http://schemas.openxmlformats.org/officeDocument/2006/relationships/slide" Target="/ppt/slides/slide12.xml" Id="R9a48bdf1a45a420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22f4e74049c47d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a01d8ae3bb34fda" /><Relationship Type="http://schemas.openxmlformats.org/officeDocument/2006/relationships/notesMaster" Target="/ppt/notesMasters/notesMaster1.xml" Id="Rdabc61292341475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445584d2571477c" /><Relationship Type="http://schemas.openxmlformats.org/officeDocument/2006/relationships/notesMaster" Target="/ppt/notesMasters/notesMaster1.xml" Id="R5a04126b7f804dd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2a250334a4048a6" /><Relationship Type="http://schemas.openxmlformats.org/officeDocument/2006/relationships/notesMaster" Target="/ppt/notesMasters/notesMaster1.xml" Id="R2eaa3ea10d4b4b6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0f63cd3845f4fc8" /><Relationship Type="http://schemas.openxmlformats.org/officeDocument/2006/relationships/notesMaster" Target="/ppt/notesMasters/notesMaster1.xml" Id="R0857af131de540e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084463b4b3f434f" /><Relationship Type="http://schemas.openxmlformats.org/officeDocument/2006/relationships/notesMaster" Target="/ppt/notesMasters/notesMaster1.xml" Id="Rd81b3e0db92a4b6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27c42c279704658" /><Relationship Type="http://schemas.openxmlformats.org/officeDocument/2006/relationships/notesMaster" Target="/ppt/notesMasters/notesMaster1.xml" Id="R27ace54b01ff4a2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71b1a7d4a1b4c7f" /><Relationship Type="http://schemas.openxmlformats.org/officeDocument/2006/relationships/notesMaster" Target="/ppt/notesMasters/notesMaster1.xml" Id="R2e8fade3aa184e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aa528ba9cf2448f" /><Relationship Type="http://schemas.openxmlformats.org/officeDocument/2006/relationships/notesMaster" Target="/ppt/notesMasters/notesMaster1.xml" Id="R03f120168c8b48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b3bdc7002d94a49" /><Relationship Type="http://schemas.openxmlformats.org/officeDocument/2006/relationships/notesMaster" Target="/ppt/notesMasters/notesMaster1.xml" Id="R86fb9598d5db40e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c489d4c921947cc" /><Relationship Type="http://schemas.openxmlformats.org/officeDocument/2006/relationships/notesMaster" Target="/ppt/notesMasters/notesMaster1.xml" Id="Rd43dfb3269f4419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748b4f1db4d4d20" /><Relationship Type="http://schemas.openxmlformats.org/officeDocument/2006/relationships/notesMaster" Target="/ppt/notesMasters/notesMaster1.xml" Id="R01267574647745d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a1cfd798aec4f3e" /><Relationship Type="http://schemas.openxmlformats.org/officeDocument/2006/relationships/notesMaster" Target="/ppt/notesMasters/notesMaster1.xml" Id="R658ffef4a7aa408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8e549b44545d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ae924e5443a4709" /><Relationship Type="http://schemas.openxmlformats.org/officeDocument/2006/relationships/slideLayout" Target="/ppt/slideLayouts/slideLayout1.xml" Id="R6809c1d44396495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9c1d44396495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08c7d9be466a" /><Relationship Type="http://schemas.openxmlformats.org/officeDocument/2006/relationships/image" Target="/ppt/media/image.png" Id="R036d988b6dd04ac9" /><Relationship Type="http://schemas.openxmlformats.org/officeDocument/2006/relationships/notesSlide" Target="/ppt/notesSlides/notesSlide1.xml" Id="R346d0bc664e2471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b507855d4653" /><Relationship Type="http://schemas.openxmlformats.org/officeDocument/2006/relationships/image" Target="/ppt/media/image10.png" Id="R615203ddcca64556" /><Relationship Type="http://schemas.openxmlformats.org/officeDocument/2006/relationships/notesSlide" Target="/ppt/notesSlides/notesSlide10.xml" Id="R83624d916d3b4a9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5273db62b477a" /><Relationship Type="http://schemas.openxmlformats.org/officeDocument/2006/relationships/image" Target="/ppt/media/image11.png" Id="R0bd7286f8ab64f85" /><Relationship Type="http://schemas.openxmlformats.org/officeDocument/2006/relationships/notesSlide" Target="/ppt/notesSlides/notesSlide11.xml" Id="Re6394ecd4eae478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d4bd2d08420b" /><Relationship Type="http://schemas.openxmlformats.org/officeDocument/2006/relationships/image" Target="/ppt/media/image12.png" Id="R6d146afe4b7442d8" /><Relationship Type="http://schemas.openxmlformats.org/officeDocument/2006/relationships/notesSlide" Target="/ppt/notesSlides/notesSlide12.xml" Id="R7f71d1758b3f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7c13672a433b" /><Relationship Type="http://schemas.openxmlformats.org/officeDocument/2006/relationships/image" Target="/ppt/media/image2.png" Id="Ra8079ce908af4339" /><Relationship Type="http://schemas.openxmlformats.org/officeDocument/2006/relationships/notesSlide" Target="/ppt/notesSlides/notesSlide2.xml" Id="R8c5f43b29fad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ecf54e7914e8a" /><Relationship Type="http://schemas.openxmlformats.org/officeDocument/2006/relationships/image" Target="/ppt/media/image3.png" Id="R2b11873a60184489" /><Relationship Type="http://schemas.openxmlformats.org/officeDocument/2006/relationships/notesSlide" Target="/ppt/notesSlides/notesSlide3.xml" Id="R656e86441e25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5675d30548ca" /><Relationship Type="http://schemas.openxmlformats.org/officeDocument/2006/relationships/image" Target="/ppt/media/image4.png" Id="R6dd85cea54c84011" /><Relationship Type="http://schemas.openxmlformats.org/officeDocument/2006/relationships/notesSlide" Target="/ppt/notesSlides/notesSlide4.xml" Id="R67a5db0dcbd0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3ad44c9d4419" /><Relationship Type="http://schemas.openxmlformats.org/officeDocument/2006/relationships/image" Target="/ppt/media/image5.png" Id="R2204718348f048d6" /><Relationship Type="http://schemas.openxmlformats.org/officeDocument/2006/relationships/notesSlide" Target="/ppt/notesSlides/notesSlide5.xml" Id="R8b058ddc2070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620bbecf4c22" /><Relationship Type="http://schemas.openxmlformats.org/officeDocument/2006/relationships/image" Target="/ppt/media/image6.png" Id="R5ff51f84bf4443fc" /><Relationship Type="http://schemas.openxmlformats.org/officeDocument/2006/relationships/notesSlide" Target="/ppt/notesSlides/notesSlide6.xml" Id="R694db70097fc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f60d52794322" /><Relationship Type="http://schemas.openxmlformats.org/officeDocument/2006/relationships/image" Target="/ppt/media/image7.png" Id="R415793c43f3c4c76" /><Relationship Type="http://schemas.openxmlformats.org/officeDocument/2006/relationships/chart" Target="/ppt/slides/charts/chart1.xml" Id="R8d34b1edef644ee8" /><Relationship Type="http://schemas.openxmlformats.org/officeDocument/2006/relationships/notesSlide" Target="/ppt/notesSlides/notesSlide7.xml" Id="Rcc80152f22c1447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fbe5e98d45ec" /><Relationship Type="http://schemas.openxmlformats.org/officeDocument/2006/relationships/image" Target="/ppt/media/image8.png" Id="R8965011e089144b1" /><Relationship Type="http://schemas.openxmlformats.org/officeDocument/2006/relationships/notesSlide" Target="/ppt/notesSlides/notesSlide8.xml" Id="R61684dd2a68e45d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acd584644669" /><Relationship Type="http://schemas.openxmlformats.org/officeDocument/2006/relationships/image" Target="/ppt/media/image9.png" Id="Rbb5a3f8b4f1547fd" /><Relationship Type="http://schemas.openxmlformats.org/officeDocument/2006/relationships/notesSlide" Target="/ppt/notesSlides/notesSlide9.xml" Id="R5bd14f6057484c0e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stacked"/>
        <c:varyColors val="0"/>
        <c:ser>
          <c:idx val="0"/>
          <c:order val="0"/>
          <c:tx>
            <c:v>Founders</c:v>
          </c:tx>
          <c:spPr>
            <a:solidFill xmlns:a="http://schemas.openxmlformats.org/drawingml/2006/main">
              <a:srgbClr val="292A6A"/>
            </a:solidFill>
          </c:spPr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90</c:v>
              </c:pt>
              <c:pt idx="1">
                <c:v>72</c:v>
              </c:pt>
              <c:pt idx="2">
                <c:v>54</c:v>
              </c:pt>
            </c:numLit>
          </c:val>
        </c:ser>
        <c:ser>
          <c:idx val="1"/>
          <c:order val="1"/>
          <c:tx>
            <c:v>Employee pool</c:v>
          </c:tx>
          <c:spPr>
            <a:solidFill xmlns:a="http://schemas.openxmlformats.org/drawingml/2006/main">
              <a:srgbClr val="ED1B2F"/>
            </a:solidFill>
          </c:spPr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10</c:v>
              </c:pt>
              <c:pt idx="1">
                <c:v>8</c:v>
              </c:pt>
              <c:pt idx="2">
                <c:v>6</c:v>
              </c:pt>
            </c:numLit>
          </c:val>
        </c:ser>
        <c:ser>
          <c:idx val="2"/>
          <c:order val="2"/>
          <c:tx>
            <c:v>Seed investors</c:v>
          </c:tx>
          <c:spPr>
            <a:solidFill xmlns:a="http://schemas.openxmlformats.org/drawingml/2006/main">
              <a:srgbClr val="D48B13"/>
            </a:solidFill>
          </c:spPr>
          <c:dLbls>
            <c:dLbl>
              <c:idx val="0"/>
              <c:showLegendKey val="0"/>
              <c:showVal val="0"/>
              <c:showCatName val="0"/>
              <c:showSerName val="0"/>
              <c:showPercent val="0"/>
              <c:showBubbleSize val="0"/>
            </c:dLbl>
          </c:dLbls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0</c:v>
              </c:pt>
              <c:pt idx="1">
                <c:v>20</c:v>
              </c:pt>
              <c:pt idx="2">
                <c:v>15</c:v>
              </c:pt>
            </c:numLit>
          </c:val>
        </c:ser>
        <c:ser>
          <c:idx val="3"/>
          <c:order val="3"/>
          <c:tx>
            <c:v>Series A investors</c:v>
          </c:tx>
          <c:spPr>
            <a:solidFill xmlns:a="http://schemas.openxmlformats.org/drawingml/2006/main">
              <a:srgbClr val="138A72"/>
            </a:solidFill>
          </c:spPr>
          <c:dLbls>
            <c:dLbl>
              <c:idx val="0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showLegendKey val="0"/>
              <c:showVal val="0"/>
              <c:showCatName val="0"/>
              <c:showSerName val="0"/>
              <c:showPercent val="0"/>
              <c:showBubbleSize val="0"/>
            </c:dLbl>
          </c:dLbls>
          <c:cat>
            <c:strLit>
              <c:ptCount val="3"/>
              <c:pt idx="0">
                <c:v>Formation</c:v>
              </c:pt>
              <c:pt idx="1">
                <c:v>Seed</c:v>
              </c:pt>
              <c:pt idx="2">
                <c:v>Series A</c:v>
              </c:pt>
            </c:strLit>
          </c:cat>
          <c:val>
            <c:numLit>
              <c:formatCode>General</c:formatCode>
              <c:ptCount val="3"/>
              <c:pt idx="0">
                <c:v>0</c:v>
              </c:pt>
              <c:pt idx="1">
                <c:v>0</c:v>
              </c:pt>
              <c:pt idx="2">
                <c:v>25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FFFFFF"/>
                  </a:solidFill>
                </a:defRPr>
              </a:pPr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2"/>
        <c:overlap val="10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9E2EA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71A3F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00"/>
          <c:min val="0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00">
              <a:solidFill>
                <a:srgbClr val="555E72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174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E8A4B4F-3A28-466A-84D0-75232E0F3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860A5E-0568-4C80-952F-CAFFFD3B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45D"/>
          </a:solidFill>
          <a:ln xmlns:a="http://schemas.openxmlformats.org/drawingml/2006/main" w="0">
            <a:solidFill>
              <a:srgbClr val="1E245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F29E88-3BBB-4B3F-B44D-1EF25CFCC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3B5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3C84C7-A80A-43B2-B583-0D528FD09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1000"/>
            <a:ext cx="514350" cy="504825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6d988b6dd04ac9"/>
          <a:stretch xmlns:a="http://schemas.openxmlformats.org/drawingml/2006/main"/>
        </p:blipFill>
        <p:spPr>
          <a:xfrm xmlns:a="http://schemas.openxmlformats.org/drawingml/2006/main">
            <a:off x="609600" y="419466"/>
            <a:ext cx="419100" cy="427892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4D4258-DDB7-434C-B2A9-963B19F61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4A1CC1-061A-4ED4-8FBB-B8C9AC943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7048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4D6E9"/>
                </a:solidFill>
              </a:defRPr>
            </a:pPr>
            <a:r>
              <a:rPr sz="750" b="1" i="0">
                <a:solidFill>
                  <a:srgbClr val="D4D6E9"/>
                </a:solidFill>
              </a:rPr>
              <a:t>FINNISH AMERICAN CHAMBER OF COMMERCE — NEW YORK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C12368-2001-4E29-8C5E-072F79EA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CA1629-089A-4011-AE31-813B28ECF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28C026-3985-453E-A280-1D0A07FB8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CAPITAL STRATEGY OVERVIEW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393C0D-D0C5-484C-B095-1B94A8A5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68580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FFFFFF"/>
                </a:solidFill>
              </a:defRPr>
            </a:pPr>
            <a:r>
              <a:rPr sz="4050" b="1" i="0">
                <a:solidFill>
                  <a:srgbClr val="FFFFFF"/>
                </a:solidFill>
              </a:rPr>
              <a:t>Winning U.S.</a:t>
            </a:r>
          </a:p>
          <a:p xmlns:a="http://schemas.openxmlformats.org/drawingml/2006/main">
            <a:pPr algn="l">
              <a:defRPr sz="4050" b="1" i="0">
                <a:solidFill>
                  <a:srgbClr val="FFFFFF"/>
                </a:solidFill>
              </a:defRPr>
            </a:pPr>
            <a:r>
              <a:rPr sz="4050" b="1" i="0">
                <a:solidFill>
                  <a:srgbClr val="FFFFFF"/>
                </a:solidFill>
              </a:rPr>
              <a:t>venture capital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B0BA5B-F6F8-4759-B876-E1E969F53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47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C9D8E5"/>
                </a:solidFill>
              </a:defRPr>
            </a:pPr>
            <a:r>
              <a:rPr sz="1650" b="0" i="0">
                <a:solidFill>
                  <a:srgbClr val="C9D8E5"/>
                </a:solidFill>
              </a:rPr>
              <a:t>A practical guide for Finnish growth companies navigating U.S. investor expectations, deal terms and governance.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4174C7-DED1-4B9B-A76A-6E43877FE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647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36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0E500D-7ABA-4DEC-BD90-D9830178E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9EB4C8"/>
                </a:solidFill>
              </a:defRPr>
            </a:pPr>
            <a:r>
              <a:rPr sz="975" b="1" i="0">
                <a:solidFill>
                  <a:srgbClr val="9EB4C8"/>
                </a:solidFill>
              </a:rPr>
              <a:t>PUBLIC EDUCATION  •  MEMBER RESOURCES  •  PARTNER ACTIVATION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E8D2B8-DEE2-48CC-B5B8-6CED320F9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NEW YORK  |  JULY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23F6CD-A932-4594-ACC7-5680BCE9E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28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THE CORE IDEA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57CBCD-6D4B-4F2D-A6AD-4C3D05A83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476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Capital follows</a:t>
            </a:r>
          </a:p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credible growth.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7C7014-7D14-4D80-B6F1-A8D4AE61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33700"/>
            <a:ext cx="2333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9D8E5"/>
                </a:solidFill>
              </a:defRPr>
            </a:pPr>
            <a:r>
              <a:rPr sz="1275" b="0" i="0">
                <a:solidFill>
                  <a:srgbClr val="C9D8E5"/>
                </a:solidFill>
              </a:rPr>
              <a:t>The winning narrative connects a large market, repeatable execution and governance built to scale.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80F659-CE75-4C1F-ABBA-ECB7BAE7E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D38C37B-F28A-434F-ADBC-091601F90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B8BBDA"/>
                </a:solidFill>
              </a:defRPr>
            </a:pPr>
            <a:r>
              <a:rPr sz="750" b="1" i="0">
                <a:solidFill>
                  <a:srgbClr val="B8BBDA"/>
                </a:solidFill>
              </a:rPr>
              <a:t>FACC-NY  |  FINNISH AMERICAN CHAMBER OF COMMERCE — NEW YORK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EBAEFF-EB80-4008-BBCC-29431AD7E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9EB4C8"/>
                </a:solidFill>
              </a:defRPr>
            </a:pPr>
            <a:r>
              <a:rPr sz="750" b="1" i="0">
                <a:solidFill>
                  <a:srgbClr val="9EB4C8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5207132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1174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F4F28E0-F587-4412-94EB-244CC22A7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B8BBDA"/>
                </a:solidFill>
              </a:defRPr>
            </a:pPr>
            <a:r>
              <a:rPr sz="750" b="1" i="0">
                <a:solidFill>
                  <a:srgbClr val="B8BBDA"/>
                </a:solidFill>
              </a:rPr>
              <a:t>FACC-NY  |  FINNISH AMERICAN CHAMBER OF COMMERCE — NEW YORK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824C6A-281C-4200-B718-3ED2E92DD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9EB4C8"/>
                </a:solidFill>
              </a:defRPr>
            </a:pPr>
            <a:r>
              <a:rPr sz="750" b="1" i="0">
                <a:solidFill>
                  <a:srgbClr val="9EB4C8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AC7402-78BF-4028-A465-C9BD2094D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002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5203ddcca64556"/>
          <a:stretch xmlns:a="http://schemas.openxmlformats.org/drawingml/2006/main"/>
        </p:blipFill>
        <p:spPr>
          <a:xfrm xmlns:a="http://schemas.openxmlformats.org/drawingml/2006/main">
            <a:off x="609600" y="23969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8850BB-064B-404A-8C15-BC019901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19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FACC-NY CAPITAL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DC9642-BD82-4244-AA6D-58F6A34F4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804F8F-EF02-428D-8561-EC98675FB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20FF92-6249-4887-9ECB-5BD4D7470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Education creates readiness; activation creates access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22E1B2-2D1E-4372-B8D4-07E28521A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85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C9D8E5"/>
                </a:solidFill>
              </a:defRPr>
            </a:pPr>
            <a:r>
              <a:rPr sz="1425" b="0" i="0">
                <a:solidFill>
                  <a:srgbClr val="C9D8E5"/>
                </a:solidFill>
              </a:rPr>
              <a:t>A three-level model supports companies from first principles through targeted market engagement.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1C0D09-F623-4349-8785-E81D52FD4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3754"/>
          </a:solidFill>
          <a:ln xmlns:a="http://schemas.openxmlformats.org/drawingml/2006/main" w="0">
            <a:solidFill>
              <a:srgbClr val="13375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C5E8D1-6853-49E4-AAE3-DA20D507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EFC54E-E8BD-4455-A684-C7EE7A7CD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PUBLIC 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121811-1379-417A-8728-17E124CC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Build fluency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313A85-0FD7-466B-9A31-8124A0AEE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6A8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B975CC-8459-4B74-998B-84156FA3D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U.S. VC norms</a:t>
            </a:r>
          </a:p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Stage expectations</a:t>
            </a:r>
          </a:p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Terms + governance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9CDBA6-ACAC-4AB2-8423-3A673227E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4F78"/>
          </a:solidFill>
          <a:ln xmlns:a="http://schemas.openxmlformats.org/drawingml/2006/main" w="0">
            <a:solidFill>
              <a:srgbClr val="0E4F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B40745-A562-4B66-BCE0-9A6673832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B01A5F-451E-4F72-8BC4-C01EC8D7A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RESOURCES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C085D9-40A7-4FB3-AE2D-F32F96B06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Build readiness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9740BF-959C-44BC-A3B8-127AFF3D5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6A8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96EC54-95EE-4FA0-8AAF-160A53899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Investor target list</a:t>
            </a:r>
          </a:p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Positioning guide</a:t>
            </a:r>
          </a:p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Benchmarks + intake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861ADF-9EF6-4EB8-A6E8-FFA8EF81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80831B-38CC-4593-A206-93325DB88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19D2A7-3335-44C9-9F73-9041D8419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PARTNER ACTIVATION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BFE417-00E8-43D8-9700-F5E697372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Build momentum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BC863D-4277-498A-B26A-94BBBBDED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A6A84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16972E-D169-48FD-890D-6BC913FB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Curated introductions</a:t>
            </a:r>
          </a:p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Pitch refinement</a:t>
            </a:r>
          </a:p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VC readiness assessment</a:t>
            </a:r>
          </a:p>
        </p:txBody>
      </p:sp>
    </p:spTree>
    <p:extLst>
      <p:ext uri="{BB962C8B-B14F-4D97-AF65-F5344CB8AC3E}">
        <p14:creationId xmlns:p14="http://schemas.microsoft.com/office/powerpoint/2010/main" val="170701362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d7286f8ab64f85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2F916D-3F9F-4D1D-86BF-5401FFF7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9EED3D-F2DC-4F00-9C6A-15EDBB7D6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9A1853-ACFD-457E-9FF3-A29114821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919E9D-785D-476B-B45A-498ACB8A2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94C88C-342C-46DD-AFC4-47686825F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The member toolkit accelerates investor readiness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4C6E76-A2FD-43A8-A288-91EA2376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15F54E-BE35-4224-BF60-514E7E028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Each resource answers a specific diligence or process question—and feeds directly into advisory support.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F9E5E0-92FA-4E54-A5E0-DF132BCCA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52933E-ACB2-43F5-A02B-0AB0B4E33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336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U.S. investor target list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2D3E98-B28A-4716-ADA2-67CBFE244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336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Who is relevant by sector, stage and check size?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F4A599-0A79-4D37-9F3E-B18F7290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09850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A65C0B-85F7-4DE2-A618-6CEE56F0A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717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A72C81-FA4A-4C2F-BC65-F36EFF391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Pitch positioning guide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CA291C-CFC2-4CB0-8272-E92EEB367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71775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How should the company frame its U.S. growth thesis?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FEA519-3398-4AEA-A7AD-BA587182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48025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3676EF-156E-4759-9F30-2CD92205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43224D-C5E8-4CA2-AEBE-5010F953F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099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Term sheet comparison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027284-EDEB-4928-A768-DE18A1883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0995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Which provisions alter economics, control or flexibility?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3832E5-821D-4C91-BDF0-CB4FAC95A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86200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35ACCD-76F8-4824-A31A-FA32E0FB1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CEBFC2-5280-4933-91EB-AA73751E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48125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Valuation benchmarks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334AB3-AE75-4BCF-B40B-AFD378628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48125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What range can the company credibly support?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EF6A7F-66F6-492F-A093-AB29F70B8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24375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8043A0-B36B-45F3-88AD-9789640E0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4F72904-9A3F-4210-8085-C9A3E625D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863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Introduction intake form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58D0AA5-7A01-4CD5-9D57-4F94EF9E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863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Is the company ready for a warm introduction?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AFF92EB-713C-4E88-9796-23DEC7650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19300"/>
            <a:ext cx="30099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0">
            <a:solidFill>
              <a:srgbClr val="1117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ED00AB1-C604-4925-901B-684B1EA3C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669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MEMBERS RECEIVE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0E5630-84B6-4D4E-9579-77F3F72D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686050"/>
            <a:ext cx="2324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Warm introductions</a:t>
            </a:r>
          </a:p>
          <a:p xmlns:a="http://schemas.openxmlformats.org/drawingml/2006/main">
            <a:pPr algn="l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when appropriate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E1D42A2-CFAD-403F-8F2D-5CF75BE98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448050"/>
            <a:ext cx="2419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36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0DFCB11-59CA-4BF8-A563-561D6697E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7147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Pitch deck feedback session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BE7E126-4A01-4899-BE45-D83711DB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400550"/>
            <a:ext cx="2324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7E2EA"/>
                </a:solidFill>
              </a:defRPr>
            </a:pPr>
            <a:r>
              <a:rPr sz="1275" b="0" i="0">
                <a:solidFill>
                  <a:srgbClr val="D7E2EA"/>
                </a:solidFill>
              </a:rPr>
              <a:t>Capital strategy advisory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BED8BD1-5E84-41BE-ACE3-E4AC4D80A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972050"/>
            <a:ext cx="2324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Access follows readiness.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48D5DCA-4E31-4B99-A28B-98CF55001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C3260F3-AEC7-4A89-B7EF-2D4B9B6D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A4084C1-0F1F-43B6-A746-A8DBF294E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6819387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1174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496A9B6-06B9-4E82-9CC9-7EB1C7658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5039DE-BA01-4865-86D2-BF5447E45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5717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146afe4b7442d8"/>
          <a:stretch xmlns:a="http://schemas.openxmlformats.org/drawingml/2006/main"/>
        </p:blipFill>
        <p:spPr>
          <a:xfrm xmlns:a="http://schemas.openxmlformats.org/drawingml/2006/main">
            <a:off x="609600" y="29684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8398DF-E294-4296-A425-72E6C1B49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RECOMMENDED 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DF1E21-F24A-41E7-B123-836E860CF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0131F0-0B9E-41EB-A7BE-CBDD4385E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9BAEA9-B844-4BB4-ACE1-837571936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723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Start with a readiness conversation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8A7D1F-B7EE-4EA5-9410-A01517C48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C9D8E5"/>
                </a:solidFill>
              </a:defRPr>
            </a:pPr>
            <a:r>
              <a:rPr sz="1425" b="0" i="0">
                <a:solidFill>
                  <a:srgbClr val="C9D8E5"/>
                </a:solidFill>
              </a:rPr>
              <a:t>FACC-NY can help determine whether the immediate priority is education, preparation or targeted investor engagement.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C68015-2F9A-4F99-A626-26B225C52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95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45D"/>
          </a:solidFill>
          <a:ln xmlns:a="http://schemas.openxmlformats.org/drawingml/2006/main" w="9525">
            <a:solidFill>
              <a:srgbClr val="294B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976C43-BBA9-49B9-90C9-44E188628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BE READY TO DISCUSS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B3C65E-92D4-4997-B06A-FC85A092F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528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5A67DB-F803-4CA3-B245-343DA9AB3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33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Target round, timing and use of proceeds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B0F6B4-B2AB-4C6C-B421-16A551A6D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685925-EB71-457F-AE41-E9B71641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719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U.S. market thesis and commercial evidence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448D7B-1BE7-44DB-B066-F9356AB8D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0CDC42-E67A-4484-A54B-CCF00EC40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100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Current ownership and governance structure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5136FC-7680-43BC-BA4B-56DC2164A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8E78FB-CE41-4568-8C9D-BDC6E8F83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482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Investor fit, introductions and process constraints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323DCC-BB11-429B-BC21-C9284442D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33909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E24B2A-1BD3-4982-AD87-AE30289AC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FE8FA"/>
                </a:solidFill>
              </a:defRPr>
            </a:pPr>
            <a:r>
              <a:rPr sz="975" b="1" i="0">
                <a:solidFill>
                  <a:srgbClr val="BFE8FA"/>
                </a:solidFill>
              </a:rPr>
              <a:t>ACTIVATE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8CDD33-890B-42F8-BE99-08D1A4D6D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14700"/>
            <a:ext cx="2705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Request an</a:t>
            </a:r>
          </a:p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investor introduction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FE1C1F-F258-44C5-973A-F7DC4867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21005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B96D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E7390FC-27FB-4BBA-91F7-5AA2F927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4196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FE8FA"/>
                </a:solidFill>
              </a:defRPr>
            </a:pPr>
            <a:r>
              <a:rPr sz="1050" b="1" i="0">
                <a:solidFill>
                  <a:srgbClr val="BFE8FA"/>
                </a:solidFill>
              </a:rPr>
              <a:t>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5063BB8-11AE-4A4B-9A69-0D8C871C3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81500"/>
            <a:ext cx="2333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Join the Nordic</a:t>
            </a:r>
          </a:p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Growth Network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866D84-C04B-48A4-864A-46F895C4F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ADE326-DE04-48B4-9E7B-4113F0F07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B8BBDA"/>
                </a:solidFill>
              </a:defRPr>
            </a:pPr>
            <a:r>
              <a:rPr sz="750" b="1" i="0">
                <a:solidFill>
                  <a:srgbClr val="B8BBDA"/>
                </a:solidFill>
              </a:rPr>
              <a:t>FINNISH AMERICAN CHAMBER OF COMMERCE — NEW YORK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7321B3-B40A-49CB-8171-1CCDD28CF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9EB4C8"/>
                </a:solidFill>
              </a:defRPr>
            </a:pPr>
            <a:r>
              <a:rPr sz="750" b="1" i="0">
                <a:solidFill>
                  <a:srgbClr val="9EB4C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0220731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079ce908af433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147B45-74CE-4C68-81C2-A6A75785B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2C6581-41EE-438C-AFF2-2136D7616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46C7F9-5E99-46F2-AC88-C19CD6B5E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C2F241-587A-40D8-991A-26D880C5A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7428DB-1755-461B-BAB2-CE7D06B3F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U.S. capital rewards readiness—not geography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017C2F-4441-4504-A933-5A12D10B4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3C3189-29E3-4E71-9152-F936DDC02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The opportunity is substantial, but the proof standard changes as Finnish companies cross the Atlantic.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3FA58E-7C86-435C-B053-78B4007B6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4F7156-6091-44D4-9493-E97E71628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4312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747"/>
                </a:solidFill>
              </a:defRPr>
            </a:pPr>
            <a:r>
              <a:rPr sz="1725" b="1" i="0">
                <a:solidFill>
                  <a:srgbClr val="111747"/>
                </a:solidFill>
              </a:rPr>
              <a:t>Reframe the equity story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667DF1-3DFC-4998-AAFD-FCE3CF0A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Lead with market capture, speed and defensibility—not only product quality or capital efficiency.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1BC39C-34D6-42E0-97F0-AD3CE75B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09900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8FCA93-E250-4321-A10E-E7415427C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55E36A-6239-4020-9F21-2A6B68BF0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314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747"/>
                </a:solidFill>
              </a:defRPr>
            </a:pPr>
            <a:r>
              <a:rPr sz="1725" b="1" i="0">
                <a:solidFill>
                  <a:srgbClr val="111747"/>
                </a:solidFill>
              </a:rPr>
              <a:t>Institutionalize the operating model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3074C7-F6A6-467C-A1B2-BCBAADBEF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14700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Investors expect measurable go-to-market performance, fast reporting and decisive ownership of outcomes.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D30F6C-0021-4F6A-9792-2448B47A5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81475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5BC4D0-FC87-4D82-A235-E4CD4E566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62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2B236B-2F5C-40AB-8108-2F0D19C8E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862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747"/>
                </a:solidFill>
              </a:defRPr>
            </a:pPr>
            <a:r>
              <a:rPr sz="1725" b="1" i="0">
                <a:solidFill>
                  <a:srgbClr val="111747"/>
                </a:solidFill>
              </a:rPr>
              <a:t>Negotiate the full deal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E422CE-FA92-4480-B8F4-9D43B5118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8627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Valuation is only one variable; governance, preferences and future financing flexibility shape realized value.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5EE25A-6340-4529-BE16-F8D4AAE8D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0">
            <a:solidFill>
              <a:srgbClr val="1117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E6DFEC-413A-481D-9107-FAC5DDBD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IMPLICATION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13F86A-7C3A-4358-B9C3-C954E6550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810250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Begin readiness work before investor outreach; momentum is difficult to manufacture mid-process.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98FFFE-4D62-4D27-A74A-9205FA66A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D960B1-0124-4CE5-89D1-7A98886D0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0B5B9C-A675-45AF-BD08-AEEB1F7B9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8638057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11873a6018448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253F74-2BE8-4EF8-9099-1F2EA6EC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D437DC-1C5D-4CE8-B54E-C0CFDEDD3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38FB69-4861-4BA8-881F-7526BC211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00F78F-0723-4721-9D1F-F4C4487F2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28C676-14D1-4FD5-BFBB-1F840AB4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Each funding stage resets the burden of proof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DB8CD1-7D72-4A1B-A9A8-589FA673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EB73CD-4410-44AD-87CC-C49DF3341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7637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Seed investors buy evidence of potential; Series A investors buy evidence of repeatability.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5E7366-9261-44FB-B133-2B26F9E91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47875"/>
            <a:ext cx="523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0">
            <a:solidFill>
              <a:srgbClr val="11174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F8CE05-2B38-4A82-BEA5-2F2E27D4C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47875"/>
            <a:ext cx="523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66AAF9-D18A-4C1C-800E-BBE413C2B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002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SEED  |  PROVE THE RIGHT TO PLAY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B4F518-7EAB-4C54-843E-D7F444CD8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200275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SERIES A  |  PROVE THE RIGHT TO SCALE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A0523F-8530-476C-8AA9-14BAC479E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288287-A945-4B14-B217-A6B483001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622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B8997"/>
                </a:solidFill>
              </a:defRPr>
            </a:pPr>
            <a:r>
              <a:rPr sz="900" b="1" i="0">
                <a:solidFill>
                  <a:srgbClr val="7B8997"/>
                </a:solidFill>
              </a:rPr>
              <a:t>CORE QUESTION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E94A6B-7177-445B-A899-6AE72EEEE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73367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Does the team have a compelling wedge?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E29BB8-B579-4CA1-8F3B-13B2442D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2D68B1-67E9-4CBC-8C88-F9CA93AC5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336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Can this model scale predictably?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F04C00-9D56-4873-B014-FB5DA226A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5FFB0DF-5C74-4BCF-B29C-2E19F1F2C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528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B8997"/>
                </a:solidFill>
              </a:defRPr>
            </a:pPr>
            <a:r>
              <a:rPr sz="900" b="1" i="0">
                <a:solidFill>
                  <a:srgbClr val="7B8997"/>
                </a:solidFill>
              </a:rPr>
              <a:t>EVIDENCE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560FD7-78DF-45AA-9561-C57CD26D3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32422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Product validation + early traction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F19F8A-CC94-4BB5-B9F0-859B4450B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7660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122F19-2C8A-486A-AC80-6D7AAC108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32422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Cohort quality + repeatable revenue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809CD2-93FB-4DFF-A08B-00F959CFA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5EB074-2973-4916-BE5A-FB1E820D0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B8997"/>
                </a:solidFill>
              </a:defRPr>
            </a:pPr>
            <a:r>
              <a:rPr sz="900" b="1" i="0">
                <a:solidFill>
                  <a:srgbClr val="7B8997"/>
                </a:solidFill>
              </a:rPr>
              <a:t>COMMERCIAL LENS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08E3E2-9ED1-4900-A065-1CFEE9CA5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91477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Large market and clear urgency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0AD336-BD87-4816-AF4E-9DA46CEF1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6715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A3132C1-BF66-48C4-A041-D8FEC1F77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9147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Defined ICP, sales motion and CAC logic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FACDA28-FDEE-434E-8F56-659639CFA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D9A7661-1AFE-4498-9865-12AEF0D0E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339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B8997"/>
                </a:solidFill>
              </a:defRPr>
            </a:pPr>
            <a:r>
              <a:rPr sz="900" b="1" i="0">
                <a:solidFill>
                  <a:srgbClr val="7B8997"/>
                </a:solidFill>
              </a:rPr>
              <a:t>ORGANIZATION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1A303B-5F50-4818-A900-44DCF63F3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50532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Founder-led execution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F214086-9494-4856-A151-13E066E3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5770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4E3FF53-9BA2-444D-9D3D-54B19FCAD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0532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Functional leaders and operating cadence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D4D56DA-4483-41E0-89CC-118D4E15D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027DA9D-B430-43F6-9CEA-DA0995DF0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B8997"/>
                </a:solidFill>
              </a:defRPr>
            </a:pPr>
            <a:r>
              <a:rPr sz="900" b="1" i="0">
                <a:solidFill>
                  <a:srgbClr val="7B8997"/>
                </a:solidFill>
              </a:rPr>
              <a:t>INVESTOR FOCUS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6D95097-D0E3-44DE-B5F5-4BD1FB10E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095875"/>
            <a:ext cx="3286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Team, insight, velocity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4FB1F91-2904-4FAC-A29C-A77911440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48250"/>
            <a:ext cx="0" cy="361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18122C1-1A4F-4B84-A2E0-635867602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095875"/>
            <a:ext cx="466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71A3F"/>
                </a:solidFill>
              </a:defRPr>
            </a:pPr>
            <a:r>
              <a:rPr sz="1200" b="0" i="0">
                <a:solidFill>
                  <a:srgbClr val="171A3F"/>
                </a:solidFill>
              </a:rPr>
              <a:t>Unit economics, GTM, retention, control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0A4FDD0-BB1F-463F-A55A-08E638E0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734050"/>
            <a:ext cx="333375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C4E0C2B-2A8F-4284-AD55-198AB6FBA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781675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FASTER CADENCE • HIGHER PERFORMANCE BAR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B9AC26B-963E-408C-89C5-B78E3F11D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02AD6B2-59CB-45FA-BB13-DD3C71638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47810CD-5FA9-45D1-9377-727D13A6F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89481588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d85cea54c84011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5CF3A8-B8E4-4249-B2B9-1BD131EB5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9F24F6-F529-4081-AFA8-634E112C5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A290D9-AFBA-47EE-8733-C86C5B2E2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C0143D-1C1D-416C-9085-BBD15368A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447270-61AB-49E3-8507-A020744C0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Investors underwrite the next 24 months—not the last 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DC9C44-8189-4C87-A1E2-109FE74DD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D6B194-9D96-4B48-8789-86DEF5C72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81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Historical results establish credibility; the investment case rests on how capital converts into market leadership.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1B6C93-6274-4652-AC96-BCB957249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7E689F-3C22-43D4-AE4D-4551C1A34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95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747"/>
                </a:solidFill>
              </a:defRPr>
            </a:pPr>
            <a:r>
              <a:rPr sz="1800" b="1" i="0">
                <a:solidFill>
                  <a:srgbClr val="111747"/>
                </a:solidFill>
              </a:rPr>
              <a:t>Market capture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B9359A-D66B-4D13-8A89-218F96A6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9555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1A3F"/>
                </a:solidFill>
              </a:defRPr>
            </a:pPr>
            <a:r>
              <a:rPr sz="1275" b="1" i="0">
                <a:solidFill>
                  <a:srgbClr val="171A3F"/>
                </a:solidFill>
              </a:rPr>
              <a:t>A specific path to win a large U.S. segment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A615F8-DA5D-4F34-9380-193F1DF36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099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Show target customer, beachhead and expansion logic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3D2974-7E11-48FD-8A4A-98473FBE2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955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AD09E1-CC11-49AE-83D0-08862A07D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955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747"/>
                </a:solidFill>
              </a:defRPr>
            </a:pPr>
            <a:r>
              <a:rPr sz="1800" b="1" i="0">
                <a:solidFill>
                  <a:srgbClr val="111747"/>
                </a:solidFill>
              </a:rPr>
              <a:t>Differentiation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409062-1496-45DF-A105-F953048DF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9555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1A3F"/>
                </a:solidFill>
              </a:defRPr>
            </a:pPr>
            <a:r>
              <a:rPr sz="1275" b="1" i="0">
                <a:solidFill>
                  <a:srgbClr val="171A3F"/>
                </a:solidFill>
              </a:rPr>
              <a:t>A moat that strengthens with scale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493BF1-2338-4D8A-84D3-67998A910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0099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Quantify technical, data, distribution or workflow advantage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A2038C-E9B3-40EE-9512-FF4192DF7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E58D73-09D6-4084-97F0-A45B3E99F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90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747"/>
                </a:solidFill>
              </a:defRPr>
            </a:pPr>
            <a:r>
              <a:rPr sz="1800" b="1" i="0">
                <a:solidFill>
                  <a:srgbClr val="111747"/>
                </a:solidFill>
              </a:rPr>
              <a:t>Commercial engine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CA51C0-B11D-4D36-A508-AB992C087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910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1A3F"/>
                </a:solidFill>
              </a:defRPr>
            </a:pPr>
            <a:r>
              <a:rPr sz="1275" b="1" i="0">
                <a:solidFill>
                  <a:srgbClr val="171A3F"/>
                </a:solidFill>
              </a:rPr>
              <a:t>A repeatable way to create and convert demand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D1529F-FFE1-4716-9EFB-43DBBE9E5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053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Define sales motion, funnel ownership and payback logic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E96820-E7AA-4BBB-9389-DE534D485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401D40-1C12-42EE-87D6-A4CA1FF28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909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11747"/>
                </a:solidFill>
              </a:defRPr>
            </a:pPr>
            <a:r>
              <a:rPr sz="1800" b="1" i="0">
                <a:solidFill>
                  <a:srgbClr val="111747"/>
                </a:solidFill>
              </a:rPr>
              <a:t>Execution velocity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9960FC-9B6D-44AE-B36B-48847D438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1910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1A3F"/>
                </a:solidFill>
              </a:defRPr>
            </a:pPr>
            <a:r>
              <a:rPr sz="1275" b="1" i="0">
                <a:solidFill>
                  <a:srgbClr val="171A3F"/>
                </a:solidFill>
              </a:rPr>
              <a:t>A team that can learn and reallocate quickly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5DCABBB-EA08-4125-9CF1-0B6A06576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70535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Demonstrate cadence, accountability and decision speed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DC3494-F06A-4FD3-80D3-DFC52C1A9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2FA"/>
          </a:solidFill>
          <a:ln xmlns:a="http://schemas.openxmlformats.org/drawingml/2006/main" w="0">
            <a:solidFill>
              <a:srgbClr val="F1F2F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B06164-3A0A-42DF-BBBD-78BBC2609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81675"/>
            <a:ext cx="1047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92A6A"/>
                </a:solidFill>
              </a:defRPr>
            </a:pPr>
            <a:r>
              <a:rPr sz="1500" b="1" i="0">
                <a:solidFill>
                  <a:srgbClr val="292A6A"/>
                </a:solidFill>
              </a:rPr>
              <a:t>A strong U.S. pitch makes the use of proceeds inseparable from the growth milestones it unlocks.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941549D-6D49-46A3-8E53-EFBE801E5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757B568-494A-4574-BC19-CF81A4035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6B5412D-0DEB-4564-BEB9-2A46DAF39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006804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04718348f048d6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D8A47B-9838-45FB-9DFE-5F1BEABD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DA2BC3-C452-4DBE-8C09-1708BBE7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3ED0FB-7FE2-426F-8686-AD00AA6C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BCDED2-B406-4DE3-AF32-9512187C8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1CEE02-5F32-442F-BE17-EBA4AD62D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Nordic strengths need a U.S. investor translation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072813-7363-4968-B3DC-F022575E3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6884A4-4622-4D41-B4E9-85C79C7FE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The objective is not to abandon the Finnish operating model; it is to make its investment relevance explicit.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2097A5-5722-487E-AB77-E0E35FD1B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109728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0">
            <a:solidFill>
              <a:srgbClr val="11174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6423CE-6033-41C1-9740-4659F49F5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0275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NORDIC DEFAULT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75EDF7-B22A-4250-83EB-12C28D5FB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200275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POTENTIAL MISREAD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8A874A-38B8-4156-8EFD-51FECF59B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20027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U.S. REFRAME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86D8F1-B564-4CE1-91AE-5F5109D6D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2002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PROOF POINT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10C773-FF5B-4579-8E1E-C2D915968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9194DA-5AC8-408A-86E0-C5F4FB8C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051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Capital efficiency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6E3542-CBB6-4390-8227-75A250A7A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7051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Under-investing in growth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593318-CC42-4EE7-BDD7-962E52E6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7051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Disciplined scaling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95FA04-2556-4615-AD1E-2B1C3FC15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7051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E72"/>
                </a:solidFill>
              </a:defRPr>
            </a:pPr>
            <a:r>
              <a:rPr sz="1125" b="0" i="0">
                <a:solidFill>
                  <a:srgbClr val="555E72"/>
                </a:solidFill>
              </a:rPr>
              <a:t>Growth per dollar; payback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23428C-43ED-41AD-A385-E6580BAC0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33725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B26125-6EAB-48A3-B105-A12C01A88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2422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Product excellence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A0760A-AC05-49D7-A6D7-257FB1D2D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32422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Technology-led story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25230C-C4D9-49AD-8EF6-815B04A12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2422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Outcome-led differentiation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FBC6A00-F971-4831-A047-EAB59D135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32422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E72"/>
                </a:solidFill>
              </a:defRPr>
            </a:pPr>
            <a:r>
              <a:rPr sz="1125" b="0" i="0">
                <a:solidFill>
                  <a:srgbClr val="555E72"/>
                </a:solidFill>
              </a:rPr>
              <a:t>ROI; win / loss 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6D1247-584D-44F3-961F-56867B750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359CFD-BC8C-4E08-BE02-41FD78D1F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433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Consensus culture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52877E6-EA2E-4AE7-9284-537E4C372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9433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Slow decisions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4740A8D-C81F-41EC-BE17-9FB18DEAD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9433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High-quality, fast execution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9CE12DC-18F4-43F5-82EC-0DEEBD87D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94335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E72"/>
                </a:solidFill>
              </a:defRPr>
            </a:pPr>
            <a:r>
              <a:rPr sz="1125" b="0" i="0">
                <a:solidFill>
                  <a:srgbClr val="555E72"/>
                </a:solidFill>
              </a:rPr>
              <a:t>Clear owners; operating cadence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61FCFEB-1B57-42CA-9B4A-049E60621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71975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2F6"/>
          </a:solidFill>
          <a:ln xmlns:a="http://schemas.openxmlformats.org/drawingml/2006/main" w="0">
            <a:solidFill>
              <a:srgbClr val="EDF2F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9982E0A-0A7B-4ECC-9CCB-DA588FEF0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6247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Domestic traction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253E8B4-0ABA-43C3-B2AB-FCD881EA8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45624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Limited market ambition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F26AC5-FDB2-4271-BD65-B4E8848AE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56247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Beachhead for global expansion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C8C1610-4897-46F9-9405-36A8DFEDE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4562475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E72"/>
                </a:solidFill>
              </a:defRPr>
            </a:pPr>
            <a:r>
              <a:rPr sz="1125" b="0" i="0">
                <a:solidFill>
                  <a:srgbClr val="555E72"/>
                </a:solidFill>
              </a:rPr>
              <a:t>U.S. ICP; pipeline quality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F5567CE-EAA4-449A-93DC-82AEEBF6D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1097280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C27E095-11E8-4362-9479-A8BDFBDE4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181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71A3F"/>
                </a:solidFill>
              </a:defRPr>
            </a:pPr>
            <a:r>
              <a:rPr sz="1200" b="1" i="0">
                <a:solidFill>
                  <a:srgbClr val="171A3F"/>
                </a:solidFill>
              </a:rPr>
              <a:t>Conservative forecast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C0B074C-6BD9-4E22-B560-7305AEF3E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5181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Low conviction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ED1F44E-5CBC-4CE0-B8FE-1DA1BD3EF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181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Base case with upside logic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02D0177-FA13-4C69-8684-65FA31B9F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5181600"/>
            <a:ext cx="165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E72"/>
                </a:solidFill>
              </a:defRPr>
            </a:pPr>
            <a:r>
              <a:rPr sz="1125" b="0" i="0">
                <a:solidFill>
                  <a:srgbClr val="555E72"/>
                </a:solidFill>
              </a:rPr>
              <a:t>Drivers; sensitivities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0FD72C1-26FA-4A54-B683-108D35BDF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00725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Translation principle: preserve substance; change the framing and evidence hierarchy.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B134D6D-9727-4A5D-A748-41F49DBF8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7076037-C3EC-4A52-A4D0-9A355AF74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6B07425-C9C6-4BF4-9B93-AD951BA4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958442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f51f84bf4443fc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F5A877-3835-44C3-B4CD-D374695AF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7A4ACB-C4BA-4D1A-AA4E-CED761232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D62BFA-E088-44D7-AE7E-E886299F4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9DC459-033A-461C-A522-76FBE90A3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355738-8BBD-4059-A132-7EA4D071A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Deal terms determine the economic outcome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52EBCF-1633-4D9E-B27A-F5CBC699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4621D1-2AD7-41C7-BD10-EC980E7DB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33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Four term clusters drive proceeds, control and flexibility across future rounds and exit scenarios.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DF6F9E-9DC9-4805-A5FC-24B7FE103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9B796E-1F6A-49DC-AB85-F0DD6AEFA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621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92A6A"/>
                </a:solidFill>
              </a:defRPr>
            </a:pPr>
            <a:r>
              <a:rPr sz="900" b="1" i="0">
                <a:solidFill>
                  <a:srgbClr val="292A6A"/>
                </a:solidFill>
              </a:rPr>
              <a:t>ECONOMICS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BA9016-3BD5-47E1-8443-148D8699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1336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747"/>
                </a:solidFill>
              </a:defRPr>
            </a:pPr>
            <a:r>
              <a:rPr sz="1650" b="1" i="0">
                <a:solidFill>
                  <a:srgbClr val="111747"/>
                </a:solidFill>
              </a:rPr>
              <a:t>Liquidation preference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403B0F-511B-467B-8594-AA7C9A473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1336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Defines who is paid first—and how much—at exit.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8FC662-3DA0-453E-BF70-14D25F4F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384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3A7141-29F2-4AEF-A53E-0858FD92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08EDB8-5A4B-41F5-A1EA-9DDAAB7F0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03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DOWNSIDE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CCE12A-2A5D-4DAA-AB0C-8E365B526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718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747"/>
                </a:solidFill>
              </a:defRPr>
            </a:pPr>
            <a:r>
              <a:rPr sz="1650" b="1" i="0">
                <a:solidFill>
                  <a:srgbClr val="111747"/>
                </a:solidFill>
              </a:rPr>
              <a:t>Anti-dilution protection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FD6788-EBE6-4A56-9E7C-1D930A97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718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Reallocates ownership after a lower-priced financing.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6308B9-E48A-4348-8B34-81C0D9283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766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DDD808-7677-4414-9C54-052E39B32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8B13"/>
          </a:solidFill>
          <a:ln xmlns:a="http://schemas.openxmlformats.org/drawingml/2006/main" w="0">
            <a:solidFill>
              <a:srgbClr val="D48B1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8FCA2F-B974-4D74-98BC-57DA4CFDF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385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UPSIDE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18F938-9D17-4090-8614-62271DE5F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8100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747"/>
                </a:solidFill>
              </a:defRPr>
            </a:pPr>
            <a:r>
              <a:rPr sz="1650" b="1" i="0">
                <a:solidFill>
                  <a:srgbClr val="111747"/>
                </a:solidFill>
              </a:rPr>
              <a:t>Participation rights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A295C7-F49C-4544-AEEA-60F0806CD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8100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Can allow investors to share again after receiving preference.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03FF28-0C0F-4D2B-897F-80239FAB2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14850"/>
            <a:ext cx="9982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521007-75BE-4461-9B35-7C075F357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63A8B6-2D93-4E2A-9B5F-921924AB0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76775"/>
            <a:ext cx="1190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38A72"/>
                </a:solidFill>
              </a:defRPr>
            </a:pPr>
            <a:r>
              <a:rPr sz="900" b="1" i="0">
                <a:solidFill>
                  <a:srgbClr val="138A72"/>
                </a:solidFill>
              </a:rPr>
              <a:t>CONTROL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5CA25C-1CEF-44B9-8164-09473E3B8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6482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747"/>
                </a:solidFill>
              </a:defRPr>
            </a:pPr>
            <a:r>
              <a:rPr sz="1650" b="1" i="0">
                <a:solidFill>
                  <a:srgbClr val="111747"/>
                </a:solidFill>
              </a:rPr>
              <a:t>Protective provisions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B6293C7-2687-42B2-808A-ADE7AF016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648200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E72"/>
                </a:solidFill>
              </a:defRPr>
            </a:pPr>
            <a:r>
              <a:rPr sz="1275" b="0" i="0">
                <a:solidFill>
                  <a:srgbClr val="555E72"/>
                </a:solidFill>
              </a:rPr>
              <a:t>Requires consent for specified corporate actions.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1F9A4F-8C5A-41B7-AF26-4CE25011E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0">
            <a:solidFill>
              <a:srgbClr val="1117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4D7683-7FBF-49B9-9BDB-17E63153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388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NEGOTIATION LENS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4F64C6F-FA26-4062-87A4-025B8660B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781675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Model the exit waterfall and future-round constraints—not only dilution at signing.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32C0FA6-629A-45E0-8967-31B4F3CAC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52B2863-A121-47FC-8808-6703132BB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FF6487D-7B67-4A9B-80E5-FF1E7C3ED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74397327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5793c43f3c4c76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B27634-3766-455C-9557-59AFD4180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EFBD5C-7C1E-4CA3-B4B9-F77F79B8A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9866F5-16DB-496D-8F87-21AF0D05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E5D4D1-1507-4574-B72B-7F35F7CB7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CC19E7-01E1-4B89-AE2B-B64809A43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Dilution can compound value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6F3C31-C0F6-402F-B9AF-7D8B15923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5981D9-5065-41EC-BA27-B8B086BE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19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Founders should assess ownership together with the enterprise value and strategic capacity each round can create.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622EEE-02AB-491C-A1B9-FB9123DB2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78105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12B4A7-1974-4940-A043-2AC23B42F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11747"/>
                </a:solidFill>
              </a:defRPr>
            </a:pPr>
            <a:r>
              <a:rPr sz="975" b="1" i="0">
                <a:solidFill>
                  <a:srgbClr val="111747"/>
                </a:solidFill>
              </a:rPr>
              <a:t>ILLUSTRATIVE OWNERSHIP EVOLUTION</a:t>
            </a:r>
          </a:p>
        </p:txBody>
      </p:sp>
      <p:graphicFrame>
        <p:nvGraphicFramePr>
          <p:cNvPr id="34" name="Chart"/>
          <p:cNvGraphicFramePr/>
          <p:nvPr/>
        </p:nvGraphicFramePr>
        <p:xfrm>
          <a:off xmlns:a="http://schemas.openxmlformats.org/drawingml/2006/main" x="838200" y="2619375"/>
          <a:ext xmlns:a="http://schemas.openxmlformats.org/drawingml/2006/main" cx="7239000" cy="2619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d34b1edef644ee8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763E17-E377-4F45-A6B8-54E0C6862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526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VALUE-CREATION TEST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94C64B-DB05-418E-A5F0-E0BFAFC6E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52700"/>
            <a:ext cx="2381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747"/>
                </a:solidFill>
              </a:defRPr>
            </a:pPr>
            <a:r>
              <a:rPr sz="1725" b="1" i="0">
                <a:solidFill>
                  <a:srgbClr val="111747"/>
                </a:solidFill>
              </a:rPr>
              <a:t>Will the round grow expected value faster than it reduces ownership?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B9DF3C-D272-4468-92D6-578A41AB8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924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6DB8CA-DAC1-416E-8D4F-DE5A52B8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848100"/>
            <a:ext cx="21621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Capital expands commercial capacity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DB6C78-7191-4009-843E-0B1C3BCF3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52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76BB98-DE50-42E0-AD5E-A8926438D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476750"/>
            <a:ext cx="21621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New investors add signal and access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9D9833-FDA4-4383-9AEE-74AFC720C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181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461E7A-3E0C-43B9-973C-6ABE2D73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5105400"/>
            <a:ext cx="21621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Milestones improve next-round leverage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6ABF19-D8BE-4B0E-AA16-BC860D529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 i="1">
                <a:solidFill>
                  <a:srgbClr val="7B8997"/>
                </a:solidFill>
              </a:defRPr>
            </a:pPr>
            <a:r>
              <a:rPr sz="825" b="0" i="1">
                <a:solidFill>
                  <a:srgbClr val="7B8997"/>
                </a:solidFill>
              </a:rPr>
              <a:t>Illustrative only; not a market benchmark.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56C638-A171-47C7-ACAF-0581C2A16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82941A-B9A8-4302-B3A0-E1EC342F5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7D8DD9-8C33-4307-92ED-40EB27788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8786612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65011e089144b1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B39468-E158-40F7-BC56-65FD5A4DD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7E5213-4D9B-4423-BA12-B7C162B88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71073C-B79F-4CA3-96C5-1C212CE0B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A511D4-86AD-4068-A9D5-8DD47D27E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4A0F1E-5EAF-45B5-9568-CF49F4BCA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Governance becomes an operating system for scale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B1E384-CC5F-414F-BF72-832B20CE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ADD556-29F3-4365-AD7A-49F44B7ED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00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U.S. boards typically become more active as institutional capital enters and performance complexity increases.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933C7F-27EC-42A4-8D83-4F345BAF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19450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D9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ADB888-54B1-477E-9D9B-179505C76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0">
            <a:solidFill>
              <a:srgbClr val="11174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6A3B35-1251-4F52-9D35-0513ED8C5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6C1D5F-43AE-40D7-A125-D99E571B5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92A6A"/>
                </a:solidFill>
              </a:defRPr>
            </a:pPr>
            <a:r>
              <a:rPr sz="900" b="1" i="0">
                <a:solidFill>
                  <a:srgbClr val="292A6A"/>
                </a:solidFill>
              </a:rPr>
              <a:t>PRE-SEED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1802E3-CC2C-4E1D-9FED-28EF4172F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Founder-controlled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146E9A-DC3E-4D62-B9C1-50E07808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Informal advice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F0A433-49C2-4E15-BC7D-E7ECCDE8D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F71E1D-4ADD-41FE-8E84-63FE04B5A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632191-1B02-4BE6-95C9-B5AC415EA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92A6A"/>
                </a:solidFill>
              </a:defRPr>
            </a:pPr>
            <a:r>
              <a:rPr sz="900" b="1" i="0">
                <a:solidFill>
                  <a:srgbClr val="292A6A"/>
                </a:solidFill>
              </a:rPr>
              <a:t>SEED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2B2A93-AC06-4F33-BD4D-34A698B4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Investor voice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5FD463-49C3-49E1-B343-4B97AA0FF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Regular reporting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C56F60-4B64-4AAC-AEF7-1D5CDB562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59B11A-077B-47C5-9D2A-800923CD0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46AB0C-095A-4996-BA4F-17573C283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92A6A"/>
                </a:solidFill>
              </a:defRPr>
            </a:pPr>
            <a:r>
              <a:rPr sz="900" b="1" i="0">
                <a:solidFill>
                  <a:srgbClr val="292A6A"/>
                </a:solidFill>
              </a:rPr>
              <a:t>SERIES 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08D1CBE-AF9D-47FB-A1DC-806A24DF7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Institutional board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BBDDD2-430A-4D30-9BA5-DD248227C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Independent lens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11006F-2436-45CE-B182-D127DB5F4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2675" y="30480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92A6A"/>
          </a:solidFill>
          <a:ln xmlns:a="http://schemas.openxmlformats.org/drawingml/2006/main" w="0">
            <a:solidFill>
              <a:srgbClr val="292A6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C000149-F953-4CA7-AF6F-1AAFC5F1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2675" y="31242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</a:defRPr>
            </a:pPr>
            <a:r>
              <a:rPr sz="97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3E2CFF0-32FC-44DD-95EB-45715CED4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333625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292A6A"/>
                </a:solidFill>
              </a:defRPr>
            </a:pPr>
            <a:r>
              <a:rPr sz="900" b="1" i="0">
                <a:solidFill>
                  <a:srgbClr val="292A6A"/>
                </a:solidFill>
              </a:rPr>
              <a:t>GROWTH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301DEAF-E74C-4AC6-A93A-36FEDD723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63855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747"/>
                </a:solidFill>
              </a:defRPr>
            </a:pPr>
            <a:r>
              <a:rPr sz="1350" b="1" i="0">
                <a:solidFill>
                  <a:srgbClr val="111747"/>
                </a:solidFill>
              </a:rPr>
              <a:t>Performance governance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2C6613-B6F2-4B6D-A4E3-F7E358C9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4238625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Committee depth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D9DBFA-95F6-4FA9-BEC8-9B7DD78BF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109728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2FA"/>
          </a:solidFill>
          <a:ln xmlns:a="http://schemas.openxmlformats.org/drawingml/2006/main" w="0">
            <a:solidFill>
              <a:srgbClr val="F1F2F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A958E5F-2A8E-4F19-9593-8DBD84A15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33975"/>
            <a:ext cx="1762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92A6A"/>
                </a:solidFill>
              </a:defRPr>
            </a:pPr>
            <a:r>
              <a:rPr sz="1125" b="1" i="0">
                <a:solidFill>
                  <a:srgbClr val="292A6A"/>
                </a:solidFill>
              </a:rPr>
              <a:t>Design principle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9F103FE-BC4C-402F-92B0-1979305F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76825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747"/>
                </a:solidFill>
              </a:defRPr>
            </a:pPr>
            <a:r>
              <a:rPr sz="1500" b="1" i="0">
                <a:solidFill>
                  <a:srgbClr val="111747"/>
                </a:solidFill>
              </a:rPr>
              <a:t>Agree decision rights, information cadence and reserved matters before the financing creates urgency.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82A83CE-0728-4FC2-B0E9-4FE22BAC9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2EF387D-38F4-4E3A-BBE6-87B82AAC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CONFIDENTIAL — FOR DISCUSSION PURPOSES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BE7F9A6-5121-46D6-9FA5-900995C95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6043526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5a3f8b4f1547fd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6779AC-05FB-48E3-8DC7-DB79F9547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92A6A"/>
                </a:solidFill>
              </a:defRPr>
            </a:pPr>
            <a:r>
              <a:rPr sz="975" b="1" i="0">
                <a:solidFill>
                  <a:srgbClr val="292A6A"/>
                </a:solidFill>
              </a:rPr>
              <a:t>FACC-NY CAPITAL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3D9114-F001-4768-9972-82B1EB044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988DE4-DAD7-4EF8-9A8F-31C0C37F9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2853F7-DE20-4FD1-B2A1-8E720381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8997"/>
                </a:solidFill>
              </a:defRPr>
            </a:pPr>
            <a:r>
              <a:rPr sz="975" b="1" i="0">
                <a:solidFill>
                  <a:srgbClr val="7B8997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FCDBE1-FE88-472B-8D0F-31D11A47F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747"/>
                </a:solidFill>
              </a:defRPr>
            </a:pPr>
            <a:r>
              <a:rPr sz="2850" b="1" i="0">
                <a:solidFill>
                  <a:srgbClr val="111747"/>
                </a:solidFill>
              </a:rPr>
              <a:t>Investor outreach begins well before the first meeting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A18C23-B24B-4560-BC17-9960F869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2BF6F1-A09A-413B-9CE3-B901A3A23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E72"/>
                </a:solidFill>
              </a:defRPr>
            </a:pPr>
            <a:r>
              <a:rPr sz="1425" b="0" i="0">
                <a:solidFill>
                  <a:srgbClr val="555E72"/>
                </a:solidFill>
              </a:rPr>
              <a:t>Preparation converts outreach from a search for capital into a controlled process with clear milestones.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2929EE-62B7-47C5-9241-74B48FDFC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425F8C-B9FA-4E9F-9C32-890A3C3B0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15F9E3-342F-4EE3-A5A0-9FE3E4684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747"/>
                </a:solidFill>
              </a:defRPr>
            </a:pPr>
            <a:r>
              <a:rPr sz="1275" b="1" i="0">
                <a:solidFill>
                  <a:srgbClr val="111747"/>
                </a:solidFill>
              </a:rPr>
              <a:t>DIAGNOSE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03B1A0-9264-4B35-90D8-A715B5EF9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7B8997"/>
                </a:solidFill>
              </a:defRPr>
            </a:pPr>
            <a:r>
              <a:rPr sz="1050" b="1" i="0">
                <a:solidFill>
                  <a:srgbClr val="7B8997"/>
                </a:solidFill>
              </a:rPr>
              <a:t>Weeks 1–2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D1A4BB-748D-4D87-9329-4A8710E47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C925DF-3B5C-4E46-9F3E-7D932B1EF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Investment thesis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Readiness gaps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Target raise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90DCE1-70B1-4A8B-AEA4-85D7CD426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33FFC6-A2E3-4CA1-B57E-18EA028BA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85E68C-66A7-4DF3-A051-1B89B3562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747"/>
                </a:solidFill>
              </a:defRPr>
            </a:pPr>
            <a:r>
              <a:rPr sz="1275" b="1" i="0">
                <a:solidFill>
                  <a:srgbClr val="111747"/>
                </a:solidFill>
              </a:rPr>
              <a:t>BUILD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F03434-7227-4805-ABAD-CED93C448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7B8997"/>
                </a:solidFill>
              </a:defRPr>
            </a:pPr>
            <a:r>
              <a:rPr sz="1050" b="1" i="0">
                <a:solidFill>
                  <a:srgbClr val="7B8997"/>
                </a:solidFill>
              </a:rPr>
              <a:t>Weeks 3–6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C87B72-F9C5-4C2D-8E11-59218842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CFCF6C-E730-4FEB-80DD-BA419F8FF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Equity story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Data room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Operating model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A3C9F2-0AA0-4106-B367-4F1675869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FFC77A5-99ED-41B6-B5D7-5674E8060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61A40D-41EF-4870-B333-6F0F0855F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747"/>
                </a:solidFill>
              </a:defRPr>
            </a:pPr>
            <a:r>
              <a:rPr sz="1275" b="1" i="0">
                <a:solidFill>
                  <a:srgbClr val="111747"/>
                </a:solidFill>
              </a:rPr>
              <a:t>TARGET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534990-9FAE-48D3-9247-D5632FC32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7B8997"/>
                </a:solidFill>
              </a:defRPr>
            </a:pPr>
            <a:r>
              <a:rPr sz="1050" b="1" i="0">
                <a:solidFill>
                  <a:srgbClr val="7B8997"/>
                </a:solidFill>
              </a:rPr>
              <a:t>Weeks 5–8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A6E271-BE0A-4818-8AC6-A63985DB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B0A687-1C7E-4E76-B286-D8B5C93C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Investor universe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Prioritization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Warm paths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395A73C-D987-4CA9-9271-809DDC9FF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6FB4CA3-AC15-4081-AC12-9C3028431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92A6A"/>
                </a:solidFill>
              </a:defRPr>
            </a:pPr>
            <a:r>
              <a:rPr sz="1200" b="1" i="0">
                <a:solidFill>
                  <a:srgbClr val="292A6A"/>
                </a:solidFill>
              </a:rPr>
              <a:t>04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E96A0C-5632-49BE-8F8C-C88F80557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747"/>
                </a:solidFill>
              </a:defRPr>
            </a:pPr>
            <a:r>
              <a:rPr sz="1275" b="1" i="0">
                <a:solidFill>
                  <a:srgbClr val="111747"/>
                </a:solidFill>
              </a:rPr>
              <a:t>RUN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4B390F-9021-4C2C-92E9-E637E066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7B8997"/>
                </a:solidFill>
              </a:defRPr>
            </a:pPr>
            <a:r>
              <a:rPr sz="1050" b="1" i="0">
                <a:solidFill>
                  <a:srgbClr val="7B8997"/>
                </a:solidFill>
              </a:rPr>
              <a:t>Weeks 8–14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DA58C5-29BF-4BA5-B740-89AEE011A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2DA0508-80A0-475A-AB6D-A4F7154A0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Meetings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Diligence</a:t>
            </a:r>
          </a:p>
          <a:p xmlns:a="http://schemas.openxmlformats.org/drawingml/2006/main">
            <a:pPr algn="l">
              <a:defRPr sz="1200" b="0" i="0">
                <a:solidFill>
                  <a:srgbClr val="555E72"/>
                </a:solidFill>
              </a:defRPr>
            </a:pPr>
            <a:r>
              <a:rPr sz="1200" b="0" i="0">
                <a:solidFill>
                  <a:srgbClr val="555E72"/>
                </a:solidFill>
              </a:rPr>
              <a:t>Term comparison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21B9F33-335B-4FAD-98CC-F22F2CAED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747"/>
          </a:solidFill>
          <a:ln xmlns:a="http://schemas.openxmlformats.org/drawingml/2006/main" w="9525">
            <a:solidFill>
              <a:srgbClr val="1117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4E98F8C-D376-4B87-9EDE-590D0307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6220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A3D9A0C-0ACC-4F23-91C9-69AC02846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24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CLOSE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2E9B17F-289F-4906-A15F-E7CE187F3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0670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FD0DE"/>
                </a:solidFill>
              </a:defRPr>
            </a:pPr>
            <a:r>
              <a:rPr sz="1050" b="1" i="0">
                <a:solidFill>
                  <a:srgbClr val="BFD0DE"/>
                </a:solidFill>
              </a:rPr>
              <a:t>Weeks 14+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7D1A724-9D12-4E46-811D-54042817F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44805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26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95A4887-E7B6-4288-8E41-0C5415CC1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6385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Documentation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Governance setup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Investor cadence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C27F9E1-CCE2-49E3-BB12-77A9EA92B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687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0">
            <a:solidFill>
              <a:srgbClr val="DDF3EC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CD91856-9D6A-4C31-93C0-B4010D9B8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10200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Critical path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6F61801-C7F4-4A34-A189-B93234FEF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372100"/>
            <a:ext cx="876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747"/>
                </a:solidFill>
              </a:defRPr>
            </a:pPr>
            <a:r>
              <a:rPr sz="1425" b="1" i="0">
                <a:solidFill>
                  <a:srgbClr val="111747"/>
                </a:solidFill>
              </a:rPr>
              <a:t>Narrative, evidence and investor targeting must converge before launch.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FE8502E-91D0-470A-8BA7-8E754484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A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C5ADF45-5819-49F2-AADE-C9A64222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B8997"/>
                </a:solidFill>
              </a:defRPr>
            </a:pPr>
            <a:r>
              <a:rPr sz="750" b="1" i="0">
                <a:solidFill>
                  <a:srgbClr val="7B8997"/>
                </a:solidFill>
              </a:rPr>
              <a:t>ILLUSTRATIVE PROCESS TIMING — VARIES BY COMPANY AND ROUND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9138E18-8A24-4BC2-A931-591CA3BE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7B8997"/>
                </a:solidFill>
              </a:defRPr>
            </a:pPr>
            <a:r>
              <a:rPr sz="750" b="0" i="0">
                <a:solidFill>
                  <a:srgbClr val="7B8997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1615354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2026-07-21T19:05:24.6730000Z</dcterms:created>
  <dcterms:modified xsi:type="dcterms:W3CDTF">2026-07-21T19:05:24.6740000Z</dcterms:modified>
</coreProperties>
</file>