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charts/chart1.xml" ContentType="application/vnd.openxmlformats-officedocument.drawingml.chart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f9ce8d8ce0f5461a" /><Relationship Type="http://schemas.openxmlformats.org/officeDocument/2006/relationships/extended-properties" Target="/docProps/app.xml" Id="R4c059f97e3e448b9" /><Relationship Type="http://schemas.openxmlformats.org/officeDocument/2006/relationships/officeDocument" Target="/ppt/presentation.xml" Id="R2ba3ef6ef8a547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bffec9618b4973"/>
  </p:sldMasterIdLst>
  <p:notesMasterIdLst>
    <p:notesMasterId xmlns:r="http://schemas.openxmlformats.org/officeDocument/2006/relationships" r:id="Rafdccf3603564805"/>
  </p:notesMasterIdLst>
  <p:sldIdLst>
    <p:sldId xmlns:r="http://schemas.openxmlformats.org/officeDocument/2006/relationships" id="256" r:id="Red20b88257434e4c"/>
    <p:sldId xmlns:r="http://schemas.openxmlformats.org/officeDocument/2006/relationships" id="257" r:id="Rf8b08120da8147b9"/>
    <p:sldId xmlns:r="http://schemas.openxmlformats.org/officeDocument/2006/relationships" id="258" r:id="R4570f814919a43c3"/>
    <p:sldId xmlns:r="http://schemas.openxmlformats.org/officeDocument/2006/relationships" id="259" r:id="Rb8284ad343fa4c56"/>
    <p:sldId xmlns:r="http://schemas.openxmlformats.org/officeDocument/2006/relationships" id="260" r:id="Raba822e522d44637"/>
    <p:sldId xmlns:r="http://schemas.openxmlformats.org/officeDocument/2006/relationships" id="261" r:id="Rf1440cc1c2254471"/>
    <p:sldId xmlns:r="http://schemas.openxmlformats.org/officeDocument/2006/relationships" id="262" r:id="Rad540852e56a4d2a"/>
    <p:sldId xmlns:r="http://schemas.openxmlformats.org/officeDocument/2006/relationships" id="263" r:id="R853432d9630a4689"/>
    <p:sldId xmlns:r="http://schemas.openxmlformats.org/officeDocument/2006/relationships" id="264" r:id="Re853cc276edb499a"/>
    <p:sldId xmlns:r="http://schemas.openxmlformats.org/officeDocument/2006/relationships" id="265" r:id="R4f1e7e626ce84a13"/>
    <p:sldId xmlns:r="http://schemas.openxmlformats.org/officeDocument/2006/relationships" id="266" r:id="R7b990f9dc6c7480e"/>
    <p:sldId xmlns:r="http://schemas.openxmlformats.org/officeDocument/2006/relationships" id="267" r:id="R56dc6b1a62524007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d57a2750dcf246ff" /><Relationship Type="http://schemas.openxmlformats.org/officeDocument/2006/relationships/slideMaster" Target="/ppt/slideMasters/slideMaster1.xml" Id="R3dbffec9618b4973" /><Relationship Type="http://schemas.openxmlformats.org/officeDocument/2006/relationships/notesMaster" Target="/ppt/notesMasters/notesMaster1.xml" Id="Rafdccf3603564805" /><Relationship Type="http://schemas.openxmlformats.org/officeDocument/2006/relationships/presProps" Target="/ppt/presProps.xml" Id="R507e4ff4747447ab" /><Relationship Type="http://schemas.openxmlformats.org/officeDocument/2006/relationships/tableStyles" Target="/ppt/tableStyles.xml" Id="Rac1f19aeb3504a0c" /><Relationship Type="http://schemas.openxmlformats.org/officeDocument/2006/relationships/slide" Target="/ppt/slides/slide1.xml" Id="Red20b88257434e4c" /><Relationship Type="http://schemas.openxmlformats.org/officeDocument/2006/relationships/slide" Target="/ppt/slides/slide2.xml" Id="Rf8b08120da8147b9" /><Relationship Type="http://schemas.openxmlformats.org/officeDocument/2006/relationships/slide" Target="/ppt/slides/slide3.xml" Id="R4570f814919a43c3" /><Relationship Type="http://schemas.openxmlformats.org/officeDocument/2006/relationships/slide" Target="/ppt/slides/slide4.xml" Id="Rb8284ad343fa4c56" /><Relationship Type="http://schemas.openxmlformats.org/officeDocument/2006/relationships/slide" Target="/ppt/slides/slide5.xml" Id="Raba822e522d44637" /><Relationship Type="http://schemas.openxmlformats.org/officeDocument/2006/relationships/slide" Target="/ppt/slides/slide6.xml" Id="Rf1440cc1c2254471" /><Relationship Type="http://schemas.openxmlformats.org/officeDocument/2006/relationships/slide" Target="/ppt/slides/slide7.xml" Id="Rad540852e56a4d2a" /><Relationship Type="http://schemas.openxmlformats.org/officeDocument/2006/relationships/slide" Target="/ppt/slides/slide8.xml" Id="R853432d9630a4689" /><Relationship Type="http://schemas.openxmlformats.org/officeDocument/2006/relationships/slide" Target="/ppt/slides/slide9.xml" Id="Re853cc276edb499a" /><Relationship Type="http://schemas.openxmlformats.org/officeDocument/2006/relationships/slide" Target="/ppt/slides/slide10.xml" Id="R4f1e7e626ce84a13" /><Relationship Type="http://schemas.openxmlformats.org/officeDocument/2006/relationships/slide" Target="/ppt/slides/slide11.xml" Id="R7b990f9dc6c7480e" /><Relationship Type="http://schemas.openxmlformats.org/officeDocument/2006/relationships/slide" Target="/ppt/slides/slide12.xml" Id="R56dc6b1a62524007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6a3bbbc852ab417e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0c0eb4f4d4eb4840" /><Relationship Type="http://schemas.openxmlformats.org/officeDocument/2006/relationships/notesMaster" Target="/ppt/notesMasters/notesMaster1.xml" Id="Rb948984bbb3d435e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1d3336e1b9a04b3f" /><Relationship Type="http://schemas.openxmlformats.org/officeDocument/2006/relationships/notesMaster" Target="/ppt/notesMasters/notesMaster1.xml" Id="R7398b1bb9b4c4f31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3b45693e49014b7b" /><Relationship Type="http://schemas.openxmlformats.org/officeDocument/2006/relationships/notesMaster" Target="/ppt/notesMasters/notesMaster1.xml" Id="R4533ae652dd445bd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88c2322f18ff48c1" /><Relationship Type="http://schemas.openxmlformats.org/officeDocument/2006/relationships/notesMaster" Target="/ppt/notesMasters/notesMaster1.xml" Id="R2658e16ecb0b4a2d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9fc8caf4e6264696" /><Relationship Type="http://schemas.openxmlformats.org/officeDocument/2006/relationships/notesMaster" Target="/ppt/notesMasters/notesMaster1.xml" Id="R36309b5b525e4b10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93962e9e74e74351" /><Relationship Type="http://schemas.openxmlformats.org/officeDocument/2006/relationships/notesMaster" Target="/ppt/notesMasters/notesMaster1.xml" Id="R97475d9796e4487f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26efcaaca7234328" /><Relationship Type="http://schemas.openxmlformats.org/officeDocument/2006/relationships/notesMaster" Target="/ppt/notesMasters/notesMaster1.xml" Id="Rbe0e3c1456e1445b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ee2b5da4afb4444c" /><Relationship Type="http://schemas.openxmlformats.org/officeDocument/2006/relationships/notesMaster" Target="/ppt/notesMasters/notesMaster1.xml" Id="R54e5996ee2e94d22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9ce9ccb3e916462a" /><Relationship Type="http://schemas.openxmlformats.org/officeDocument/2006/relationships/notesMaster" Target="/ppt/notesMasters/notesMaster1.xml" Id="R4fa40f0fed504371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5019350d52114ef0" /><Relationship Type="http://schemas.openxmlformats.org/officeDocument/2006/relationships/notesMaster" Target="/ppt/notesMasters/notesMaster1.xml" Id="R48210299ae1d402b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94eee25b67594fd2" /><Relationship Type="http://schemas.openxmlformats.org/officeDocument/2006/relationships/notesMaster" Target="/ppt/notesMasters/notesMaster1.xml" Id="R94c78ae81fb34b14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2fc44d38dafe4f98" /><Relationship Type="http://schemas.openxmlformats.org/officeDocument/2006/relationships/notesMaster" Target="/ppt/notesMasters/notesMaster1.xml" Id="R2a19882d29e44bf9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2cc812d9a7445e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4ade1e0394564e8f" /><Relationship Type="http://schemas.openxmlformats.org/officeDocument/2006/relationships/slideLayout" Target="/ppt/slideLayouts/slideLayout1.xml" Id="R3806bc7045724ff6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06bc7045724ff6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c4adba314442e" /><Relationship Type="http://schemas.openxmlformats.org/officeDocument/2006/relationships/image" Target="/ppt/media/image.png" Id="R484bb54bf5a74156" /><Relationship Type="http://schemas.openxmlformats.org/officeDocument/2006/relationships/notesSlide" Target="/ppt/notesSlides/notesSlide1.xml" Id="R221d28d4e50c4728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548e17b62498f" /><Relationship Type="http://schemas.openxmlformats.org/officeDocument/2006/relationships/image" Target="/ppt/media/image10.png" Id="R5edf6ddaec50434e" /><Relationship Type="http://schemas.openxmlformats.org/officeDocument/2006/relationships/notesSlide" Target="/ppt/notesSlides/notesSlide10.xml" Id="R8605cbf72677423c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0039686c3493f" /><Relationship Type="http://schemas.openxmlformats.org/officeDocument/2006/relationships/image" Target="/ppt/media/image11.png" Id="R212be183ea83449e" /><Relationship Type="http://schemas.openxmlformats.org/officeDocument/2006/relationships/notesSlide" Target="/ppt/notesSlides/notesSlide11.xml" Id="Rbcc3130be070478f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b08e8eb8a4b9d" /><Relationship Type="http://schemas.openxmlformats.org/officeDocument/2006/relationships/image" Target="/ppt/media/image12.png" Id="R5551a7edcf4a4ceb" /><Relationship Type="http://schemas.openxmlformats.org/officeDocument/2006/relationships/notesSlide" Target="/ppt/notesSlides/notesSlide12.xml" Id="Rea987342947540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7832d407c45ee" /><Relationship Type="http://schemas.openxmlformats.org/officeDocument/2006/relationships/image" Target="/ppt/media/image2.png" Id="Rc11054c298d44712" /><Relationship Type="http://schemas.openxmlformats.org/officeDocument/2006/relationships/notesSlide" Target="/ppt/notesSlides/notesSlide2.xml" Id="Rfdce25bf48fe42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4e1a1f2b140f1" /><Relationship Type="http://schemas.openxmlformats.org/officeDocument/2006/relationships/image" Target="/ppt/media/image3.png" Id="R3db056d0f1f542a4" /><Relationship Type="http://schemas.openxmlformats.org/officeDocument/2006/relationships/notesSlide" Target="/ppt/notesSlides/notesSlide3.xml" Id="R674c898aa2ea49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0748a69674129" /><Relationship Type="http://schemas.openxmlformats.org/officeDocument/2006/relationships/image" Target="/ppt/media/image4.png" Id="R3c49f55ec4de4510" /><Relationship Type="http://schemas.openxmlformats.org/officeDocument/2006/relationships/notesSlide" Target="/ppt/notesSlides/notesSlide4.xml" Id="Rb7f7349b2e0448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937cec1e147d7" /><Relationship Type="http://schemas.openxmlformats.org/officeDocument/2006/relationships/image" Target="/ppt/media/image5.png" Id="Re1d5a0c2c0c24979" /><Relationship Type="http://schemas.openxmlformats.org/officeDocument/2006/relationships/notesSlide" Target="/ppt/notesSlides/notesSlide5.xml" Id="R24a3c8d376f04b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3cf1086204105" /><Relationship Type="http://schemas.openxmlformats.org/officeDocument/2006/relationships/image" Target="/ppt/media/image6.png" Id="Ra8b29f6306c648e3" /><Relationship Type="http://schemas.openxmlformats.org/officeDocument/2006/relationships/notesSlide" Target="/ppt/notesSlides/notesSlide6.xml" Id="R26f2e15a896043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91e272bf74a03" /><Relationship Type="http://schemas.openxmlformats.org/officeDocument/2006/relationships/image" Target="/ppt/media/image7.png" Id="Ree19832acceb4994" /><Relationship Type="http://schemas.openxmlformats.org/officeDocument/2006/relationships/chart" Target="/ppt/slides/charts/chart1.xml" Id="Rd4a546e2232d47b8" /><Relationship Type="http://schemas.openxmlformats.org/officeDocument/2006/relationships/notesSlide" Target="/ppt/notesSlides/notesSlide7.xml" Id="R8d1c43d6e9094cb5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137707393482a" /><Relationship Type="http://schemas.openxmlformats.org/officeDocument/2006/relationships/image" Target="/ppt/media/image8.png" Id="R91a2a281aedd48fa" /><Relationship Type="http://schemas.openxmlformats.org/officeDocument/2006/relationships/notesSlide" Target="/ppt/notesSlides/notesSlide8.xml" Id="R2e90346eb75248f9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4624c28db457b" /><Relationship Type="http://schemas.openxmlformats.org/officeDocument/2006/relationships/image" Target="/ppt/media/image9.png" Id="Rd99f44eb56794964" /><Relationship Type="http://schemas.openxmlformats.org/officeDocument/2006/relationships/notesSlide" Target="/ppt/notesSlides/notesSlide9.xml" Id="R248ac27167d14ece" /></Relationships>
</file>

<file path=ppt/slides/charts/chart1.xml><?xml version="1.0" encoding="utf-8"?>
<c:chartSpace xmlns:c="http://schemas.openxmlformats.org/drawingml/2006/chart">
  <c:lang val="en-US"/>
  <c:chart>
    <c:plotArea>
      <c:barChart>
        <c:barDir val="bar"/>
        <c:grouping val="stacked"/>
        <c:varyColors val="0"/>
        <c:ser>
          <c:idx val="0"/>
          <c:order val="0"/>
          <c:tx>
            <c:v>Founders</c:v>
          </c:tx>
          <c:spPr>
            <a:solidFill xmlns:a="http://schemas.openxmlformats.org/drawingml/2006/main">
              <a:srgbClr val="667C9A"/>
            </a:solidFill>
          </c:spPr>
          <c:cat>
            <c:strLit>
              <c:ptCount val="3"/>
              <c:pt idx="0">
                <c:v>Formation</c:v>
              </c:pt>
              <c:pt idx="1">
                <c:v>Seed</c:v>
              </c:pt>
              <c:pt idx="2">
                <c:v>Series A</c:v>
              </c:pt>
            </c:strLit>
          </c:cat>
          <c:val>
            <c:numLit>
              <c:formatCode>General</c:formatCode>
              <c:ptCount val="3"/>
              <c:pt idx="0">
                <c:v>90</c:v>
              </c:pt>
              <c:pt idx="1">
                <c:v>72</c:v>
              </c:pt>
              <c:pt idx="2">
                <c:v>54</c:v>
              </c:pt>
            </c:numLit>
          </c:val>
        </c:ser>
        <c:ser>
          <c:idx val="1"/>
          <c:order val="1"/>
          <c:tx>
            <c:v>Employee pool</c:v>
          </c:tx>
          <c:spPr>
            <a:solidFill xmlns:a="http://schemas.openxmlformats.org/drawingml/2006/main">
              <a:srgbClr val="ED1B2F"/>
            </a:solidFill>
          </c:spPr>
          <c:cat>
            <c:strLit>
              <c:ptCount val="3"/>
              <c:pt idx="0">
                <c:v>Formation</c:v>
              </c:pt>
              <c:pt idx="1">
                <c:v>Seed</c:v>
              </c:pt>
              <c:pt idx="2">
                <c:v>Series A</c:v>
              </c:pt>
            </c:strLit>
          </c:cat>
          <c:val>
            <c:numLit>
              <c:formatCode>General</c:formatCode>
              <c:ptCount val="3"/>
              <c:pt idx="0">
                <c:v>10</c:v>
              </c:pt>
              <c:pt idx="1">
                <c:v>8</c:v>
              </c:pt>
              <c:pt idx="2">
                <c:v>6</c:v>
              </c:pt>
            </c:numLit>
          </c:val>
        </c:ser>
        <c:ser>
          <c:idx val="2"/>
          <c:order val="2"/>
          <c:tx>
            <c:v>Seed investors</c:v>
          </c:tx>
          <c:spPr>
            <a:solidFill xmlns:a="http://schemas.openxmlformats.org/drawingml/2006/main">
              <a:srgbClr val="D48B13"/>
            </a:solidFill>
          </c:spPr>
          <c:dLbls>
            <c:dLbl>
              <c:idx val="0"/>
              <c:showLegendKey val="0"/>
              <c:showVal val="0"/>
              <c:showCatName val="0"/>
              <c:showSerName val="0"/>
              <c:showPercent val="0"/>
              <c:showBubbleSize val="0"/>
            </c:dLbl>
          </c:dLbls>
          <c:cat>
            <c:strLit>
              <c:ptCount val="3"/>
              <c:pt idx="0">
                <c:v>Formation</c:v>
              </c:pt>
              <c:pt idx="1">
                <c:v>Seed</c:v>
              </c:pt>
              <c:pt idx="2">
                <c:v>Series A</c:v>
              </c:pt>
            </c:strLit>
          </c:cat>
          <c:val>
            <c:numLit>
              <c:formatCode>General</c:formatCode>
              <c:ptCount val="3"/>
              <c:pt idx="0">
                <c:v>0</c:v>
              </c:pt>
              <c:pt idx="1">
                <c:v>20</c:v>
              </c:pt>
              <c:pt idx="2">
                <c:v>15</c:v>
              </c:pt>
            </c:numLit>
          </c:val>
        </c:ser>
        <c:ser>
          <c:idx val="3"/>
          <c:order val="3"/>
          <c:tx>
            <c:v>Series A investors</c:v>
          </c:tx>
          <c:spPr>
            <a:solidFill xmlns:a="http://schemas.openxmlformats.org/drawingml/2006/main">
              <a:srgbClr val="138A72"/>
            </a:solidFill>
          </c:spPr>
          <c:dLbls>
            <c:dLbl>
              <c:idx val="0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"/>
              <c:showLegendKey val="0"/>
              <c:showVal val="0"/>
              <c:showCatName val="0"/>
              <c:showSerName val="0"/>
              <c:showPercent val="0"/>
              <c:showBubbleSize val="0"/>
            </c:dLbl>
          </c:dLbls>
          <c:cat>
            <c:strLit>
              <c:ptCount val="3"/>
              <c:pt idx="0">
                <c:v>Formation</c:v>
              </c:pt>
              <c:pt idx="1">
                <c:v>Seed</c:v>
              </c:pt>
              <c:pt idx="2">
                <c:v>Series A</c:v>
              </c:pt>
            </c:strLit>
          </c:cat>
          <c:val>
            <c:numLit>
              <c:formatCode>General</c:formatCode>
              <c:ptCount val="3"/>
              <c:pt idx="0">
                <c:v>0</c:v>
              </c:pt>
              <c:pt idx="1">
                <c:v>0</c:v>
              </c:pt>
              <c:pt idx="2">
                <c:v>25</c:v>
              </c:pt>
            </c:numLit>
          </c:val>
        </c:ser>
        <c:dLbls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 sz="900" b="1">
                  <a:solidFill>
                    <a:srgbClr val="FFFFFF"/>
                  </a:solidFill>
                </a:defRPr>
              </a:pPr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52"/>
        <c:overlap val="100"/>
        <c:axId val="48650112"/>
        <c:axId val="48672768"/>
      </c:barChart>
      <c:catAx>
        <c:axId val="48650112"/>
        <c:scaling>
          <c:orientation val="minMax"/>
        </c:scaling>
        <c:delete val="0"/>
        <c:axPos val="l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CED4DC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5364A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  <c:max val="100"/>
          <c:min val="0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50112"/>
        <c:crossBetween val="between"/>
      </c:valAx>
      <c:spPr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FFFFFF"/>
          </a:solidFill>
          <a:prstDash val="solid"/>
        </a:ln>
      </c:spPr>
    </c:plotArea>
    <c:legend>
      <c:legendPos val="b"/>
      <c:overlay val="0"/>
      <c:txPr>
        <a:bodyPr xmlns:a="http://schemas.openxmlformats.org/drawingml/2006/main" anchorCtr="1"/>
        <a:lstStyle xmlns:a="http://schemas.openxmlformats.org/drawingml/2006/main"/>
        <a:p xmlns:a="http://schemas.openxmlformats.org/drawingml/2006/main">
          <a:pPr>
            <a:defRPr sz="900">
              <a:solidFill>
                <a:srgbClr val="667C9A"/>
              </a:solidFill>
            </a:defRPr>
          </a:pPr>
        </a:p>
      </c:txPr>
    </c:legend>
    <c:plotVisOnly val="1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708AA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75E7B54D-876A-4DB7-A38E-B375658944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524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1B2F"/>
          </a:solidFill>
          <a:ln xmlns:a="http://schemas.openxmlformats.org/drawingml/2006/main" w="0">
            <a:solidFill>
              <a:srgbClr val="ED1B2F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9F8DA70-5681-4435-B9E9-1244D7715E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0"/>
            <a:ext cx="400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364A"/>
          </a:solidFill>
          <a:ln xmlns:a="http://schemas.openxmlformats.org/drawingml/2006/main" w="0">
            <a:solidFill>
              <a:srgbClr val="25364A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0D5F503-8CA6-4BB7-926C-1C9316F3BD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0"/>
            <a:ext cx="0" cy="6858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667C9A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3336367-12DE-44BE-BC94-F8201760ED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" y="381000"/>
            <a:ext cx="514350" cy="504825"/>
          </a:xfrm>
          <a:prstGeom xmlns:a="http://schemas.openxmlformats.org/drawingml/2006/main" prst="roundRect">
            <a:avLst>
              <a:gd name="adj" fmla="val 377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  <a:prstDash val="solid"/>
          </a:ln>
        </p:spPr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84bb54bf5a74156"/>
          <a:stretch xmlns:a="http://schemas.openxmlformats.org/drawingml/2006/main"/>
        </p:blipFill>
        <p:spPr>
          <a:xfrm xmlns:a="http://schemas.openxmlformats.org/drawingml/2006/main">
            <a:off x="609600" y="419466"/>
            <a:ext cx="419100" cy="427892"/>
          </a:xfrm>
          <a:prstGeom xmlns:a="http://schemas.openxmlformats.org/drawingml/2006/main" prst="rect">
            <a:avLst/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AF3E627-0126-48AB-8B9C-B18533585A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5720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FFFFFF"/>
                </a:solidFill>
              </a:defRPr>
            </a:pPr>
            <a:r>
              <a:rPr sz="1350" b="1" i="0">
                <a:solidFill>
                  <a:srgbClr val="FFFFFF"/>
                </a:solidFill>
              </a:rPr>
              <a:t>FACC-NY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2E5CDFC-EF9F-418D-AA69-686DE364CF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704850"/>
            <a:ext cx="409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F4EFE8"/>
                </a:solidFill>
              </a:defRPr>
            </a:pPr>
            <a:r>
              <a:rPr sz="750" b="1" i="0">
                <a:solidFill>
                  <a:srgbClr val="F4EFE8"/>
                </a:solidFill>
              </a:rPr>
              <a:t>FINNISH AMERICAN CHAMBER OF COMMERCE — NEW YORK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B4BA1CE-3314-4398-94C4-9A05C86644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38125"/>
            <a:ext cx="1485900" cy="266700"/>
          </a:xfrm>
          <a:prstGeom xmlns:a="http://schemas.openxmlformats.org/drawingml/2006/main" prst="roundRect">
            <a:avLst>
              <a:gd name="adj" fmla="val 42857"/>
            </a:avLst>
          </a:prstGeom>
          <a:solidFill xmlns:a="http://schemas.openxmlformats.org/drawingml/2006/main">
            <a:srgbClr val="ED1B2F"/>
          </a:solidFill>
          <a:ln xmlns:a="http://schemas.openxmlformats.org/drawingml/2006/main" w="9525">
            <a:solidFill>
              <a:srgbClr val="ED1B2F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DA275E1-4EBF-40A8-A8DD-290E6FD3DC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95275"/>
            <a:ext cx="14859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FFFFFF"/>
                </a:solidFill>
              </a:defRPr>
            </a:pPr>
            <a:r>
              <a:rPr sz="825" b="1" i="0">
                <a:solidFill>
                  <a:srgbClr val="FFFFFF"/>
                </a:solidFill>
              </a:rPr>
              <a:t>DO NOT DISTRIBUTE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514635C-DBE9-4B67-9AD1-EAEBE1D595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28750"/>
            <a:ext cx="590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ED1B2F"/>
                </a:solidFill>
              </a:defRPr>
            </a:pPr>
            <a:r>
              <a:rPr sz="1125" b="1" i="0">
                <a:solidFill>
                  <a:srgbClr val="ED1B2F"/>
                </a:solidFill>
              </a:rPr>
              <a:t>MEMBER CAPITAL GUIDE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1A02B43-01B2-44B0-8B47-08A9DDC866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847850"/>
            <a:ext cx="6858000" cy="1447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4050" b="1" i="0">
                <a:solidFill>
                  <a:srgbClr val="FFFFFF"/>
                </a:solidFill>
              </a:defRPr>
            </a:pPr>
            <a:r>
              <a:rPr sz="4050" b="1" i="0">
                <a:solidFill>
                  <a:srgbClr val="FFFFFF"/>
                </a:solidFill>
              </a:rPr>
              <a:t>Understanding U.S.</a:t>
            </a:r>
          </a:p>
          <a:p xmlns:a="http://schemas.openxmlformats.org/drawingml/2006/main">
            <a:pPr algn="l">
              <a:defRPr sz="4050" b="1" i="0">
                <a:solidFill>
                  <a:srgbClr val="FFFFFF"/>
                </a:solidFill>
              </a:defRPr>
            </a:pPr>
            <a:r>
              <a:rPr sz="4050" b="1" i="0">
                <a:solidFill>
                  <a:srgbClr val="FFFFFF"/>
                </a:solidFill>
              </a:rPr>
              <a:t>venture capital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78A5460-28F9-41D7-BFB9-C58BDB4D1F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19500"/>
            <a:ext cx="64770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F4EFE8"/>
                </a:solidFill>
              </a:defRPr>
            </a:pPr>
            <a:r>
              <a:rPr sz="1650" b="0" i="0">
                <a:solidFill>
                  <a:srgbClr val="F4EFE8"/>
                </a:solidFill>
              </a:rPr>
              <a:t>A practical introduction for Finnish founders and executives exploring U.S. investors, deal terms and governance.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2A52FF9-0BDD-41E3-85CD-7EBE9FD756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57750"/>
            <a:ext cx="6477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B9C4D2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2DE05E6-CA2F-4068-857D-6D24C9C3C6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048250"/>
            <a:ext cx="647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E8EDF3"/>
                </a:solidFill>
              </a:defRPr>
            </a:pPr>
            <a:r>
              <a:rPr sz="975" b="1" i="0">
                <a:solidFill>
                  <a:srgbClr val="E8EDF3"/>
                </a:solidFill>
              </a:rPr>
              <a:t>LEARN U.S. NORMS  •  PREPARE THE COMPANY  •  ACCESS THE MARKET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CF681C8-FDDF-4C89-A880-D1F719E023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886450"/>
            <a:ext cx="285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FFFFFF"/>
                </a:solidFill>
              </a:defRPr>
            </a:pPr>
            <a:r>
              <a:rPr sz="900" b="1" i="0">
                <a:solidFill>
                  <a:srgbClr val="FFFFFF"/>
                </a:solidFill>
              </a:rPr>
              <a:t>NEW YORK  |  JULY 2026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97477E4-27CB-4ED1-B532-89885774CA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142875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ED1B2F"/>
                </a:solidFill>
              </a:defRPr>
            </a:pPr>
            <a:r>
              <a:rPr sz="975" b="1" i="0">
                <a:solidFill>
                  <a:srgbClr val="ED1B2F"/>
                </a:solidFill>
              </a:rPr>
              <a:t>FOR FINNISH COMPANIES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EF11C0D-1A87-4EFE-8741-E37D7AB4F7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1809750"/>
            <a:ext cx="24765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 b="1" i="0">
                <a:solidFill>
                  <a:srgbClr val="FFFFFF"/>
                </a:solidFill>
              </a:defRPr>
            </a:pPr>
            <a:r>
              <a:rPr sz="2250" b="1" i="0">
                <a:solidFill>
                  <a:srgbClr val="FFFFFF"/>
                </a:solidFill>
              </a:rPr>
              <a:t>Prepare before</a:t>
            </a:r>
          </a:p>
          <a:p xmlns:a="http://schemas.openxmlformats.org/drawingml/2006/main">
            <a:pPr algn="l">
              <a:defRPr sz="2250" b="1" i="0">
                <a:solidFill>
                  <a:srgbClr val="FFFFFF"/>
                </a:solidFill>
              </a:defRPr>
            </a:pPr>
            <a:r>
              <a:rPr sz="2250" b="1" i="0">
                <a:solidFill>
                  <a:srgbClr val="FFFFFF"/>
                </a:solidFill>
              </a:rPr>
              <a:t>you approach.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9239180-683E-47F2-8B7C-4761F4F2EE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2933700"/>
            <a:ext cx="2333625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E8EDF3"/>
                </a:solidFill>
              </a:defRPr>
            </a:pPr>
            <a:r>
              <a:rPr sz="1275" b="0" i="0">
                <a:solidFill>
                  <a:srgbClr val="E8EDF3"/>
                </a:solidFill>
              </a:rPr>
              <a:t>U.S. investors may value familiar strengths differently. Clear framing prevents avoidable misunderstandings.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D2CA235-D8A2-4F31-A5FD-58A38E2281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4476750"/>
            <a:ext cx="1524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1B2F"/>
          </a:solidFill>
          <a:ln xmlns:a="http://schemas.openxmlformats.org/drawingml/2006/main" w="0">
            <a:solidFill>
              <a:srgbClr val="ED1B2F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69C2909-1FAC-4749-AEB1-F6A5F9798A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5334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CED4DC"/>
                </a:solidFill>
              </a:defRPr>
            </a:pPr>
            <a:r>
              <a:rPr sz="750" b="1" i="0">
                <a:solidFill>
                  <a:srgbClr val="CED4DC"/>
                </a:solidFill>
              </a:rPr>
              <a:t>FACC-NY  |  FINNISH AMERICAN CHAMBER OF COMMERCE — NEW YORK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9DC24CD-EA49-493F-B25A-D89C3864CA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15100"/>
            <a:ext cx="4381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 i="0">
                <a:solidFill>
                  <a:srgbClr val="CED4DC"/>
                </a:solidFill>
              </a:defRPr>
            </a:pPr>
            <a:r>
              <a:rPr sz="750" b="1" i="0">
                <a:solidFill>
                  <a:srgbClr val="CED4DC"/>
                </a:solidFill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176863221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25364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E2A1A202-88D5-42D3-9111-2D2B748349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5334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CED4DC"/>
                </a:solidFill>
              </a:defRPr>
            </a:pPr>
            <a:r>
              <a:rPr sz="750" b="1" i="0">
                <a:solidFill>
                  <a:srgbClr val="CED4DC"/>
                </a:solidFill>
              </a:rPr>
              <a:t>FACC-NY  |  FINNISH AMERICAN CHAMBER OF COMMERCE — NEW YORK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0D1E08E-D67A-47DD-880F-A0B409D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15100"/>
            <a:ext cx="4381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 i="0">
                <a:solidFill>
                  <a:srgbClr val="CED4DC"/>
                </a:solidFill>
              </a:defRPr>
            </a:pPr>
            <a:r>
              <a:rPr sz="750" b="1" i="0">
                <a:solidFill>
                  <a:srgbClr val="CED4DC"/>
                </a:solidFill>
              </a:rPr>
              <a:t>10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09FB843-7F98-44F7-8AA8-54B76F795D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" y="200025"/>
            <a:ext cx="400050" cy="390525"/>
          </a:xfrm>
          <a:prstGeom xmlns:a="http://schemas.openxmlformats.org/drawingml/2006/main" prst="roundRect">
            <a:avLst>
              <a:gd name="adj" fmla="val 487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  <a:prstDash val="solid"/>
          </a:ln>
        </p:spPr>
      </p:sp>
      <p:pic>
        <p:nvPicPr>
          <p:cNvPr id="3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edf6ddaec50434e"/>
          <a:stretch xmlns:a="http://schemas.openxmlformats.org/drawingml/2006/main"/>
        </p:blipFill>
        <p:spPr>
          <a:xfrm xmlns:a="http://schemas.openxmlformats.org/drawingml/2006/main">
            <a:off x="609600" y="239690"/>
            <a:ext cx="304800" cy="311194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2D2D470-A6CD-4D91-ABFE-E5A614A147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61950"/>
            <a:ext cx="428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ED1B2F"/>
                </a:solidFill>
              </a:defRPr>
            </a:pPr>
            <a:r>
              <a:rPr sz="975" b="1" i="0">
                <a:solidFill>
                  <a:srgbClr val="ED1B2F"/>
                </a:solidFill>
              </a:rPr>
              <a:t>FACC-NY CAPITAL PLATFORM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0DE1D87-8E39-45FF-9C2C-87F4E35C28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38125"/>
            <a:ext cx="1485900" cy="266700"/>
          </a:xfrm>
          <a:prstGeom xmlns:a="http://schemas.openxmlformats.org/drawingml/2006/main" prst="roundRect">
            <a:avLst>
              <a:gd name="adj" fmla="val 42857"/>
            </a:avLst>
          </a:prstGeom>
          <a:solidFill xmlns:a="http://schemas.openxmlformats.org/drawingml/2006/main">
            <a:srgbClr val="ED1B2F"/>
          </a:solidFill>
          <a:ln xmlns:a="http://schemas.openxmlformats.org/drawingml/2006/main" w="9525">
            <a:solidFill>
              <a:srgbClr val="ED1B2F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4542FE3-2CF9-482E-B700-217BC033E6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95275"/>
            <a:ext cx="14859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FFFFFF"/>
                </a:solidFill>
              </a:defRPr>
            </a:pPr>
            <a:r>
              <a:rPr sz="825" b="1" i="0">
                <a:solidFill>
                  <a:srgbClr val="FFFFFF"/>
                </a:solidFill>
              </a:rPr>
              <a:t>DO NOT DISTRIBUTE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CFDE625-4135-4689-8AB5-74DA128CC8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81050"/>
            <a:ext cx="10668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FFFFFF"/>
                </a:solidFill>
              </a:defRPr>
            </a:pPr>
            <a:r>
              <a:rPr sz="2850" b="1" i="0">
                <a:solidFill>
                  <a:srgbClr val="FFFFFF"/>
                </a:solidFill>
              </a:rPr>
              <a:t>FACC-NY helps members learn, prepare and connect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DD54A47-C018-4B0C-BCAA-B806E19D5C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09700"/>
            <a:ext cx="9906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E8EDF3"/>
                </a:solidFill>
              </a:defRPr>
            </a:pPr>
            <a:r>
              <a:rPr sz="1425" b="0" i="0">
                <a:solidFill>
                  <a:srgbClr val="E8EDF3"/>
                </a:solidFill>
              </a:rPr>
              <a:t>Support begins with U.S. market education and progresses to introductions when a Finnish company is ready.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A396A28-1E32-4E34-8B93-65C4AB0196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66950"/>
            <a:ext cx="3276600" cy="3143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566F"/>
          </a:solidFill>
          <a:ln xmlns:a="http://schemas.openxmlformats.org/drawingml/2006/main" w="0">
            <a:solidFill>
              <a:srgbClr val="3D566F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C95EE46-1058-43B4-B387-B592021F34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495550"/>
            <a:ext cx="95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ED1B2F"/>
                </a:solidFill>
              </a:defRPr>
            </a:pPr>
            <a:r>
              <a:rPr sz="900" b="1" i="0">
                <a:solidFill>
                  <a:srgbClr val="ED1B2F"/>
                </a:solidFill>
              </a:rPr>
              <a:t>LEVEL 1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C7CA8A8-9F39-4E50-ADE4-759A744D5B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819400"/>
            <a:ext cx="28098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FFFFFF"/>
                </a:solidFill>
              </a:defRPr>
            </a:pPr>
            <a:r>
              <a:rPr sz="1200" b="1" i="0">
                <a:solidFill>
                  <a:srgbClr val="FFFFFF"/>
                </a:solidFill>
              </a:rPr>
              <a:t>MEMBER EDUCATION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43AF7AA-23E5-4426-BBC7-CC06D038D3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314700"/>
            <a:ext cx="28098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 i="0">
                <a:solidFill>
                  <a:srgbClr val="FFFFFF"/>
                </a:solidFill>
              </a:defRPr>
            </a:pPr>
            <a:r>
              <a:rPr sz="1875" b="1" i="0">
                <a:solidFill>
                  <a:srgbClr val="FFFFFF"/>
                </a:solidFill>
              </a:rPr>
              <a:t>Learn U.S. norms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24A98EA-1F4D-4E7C-9D6B-BEA5F1281A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829050"/>
            <a:ext cx="2819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98A6B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307DE9A-21B2-410D-AC6B-FADC335DDD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076700"/>
            <a:ext cx="27813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F4EFE8"/>
                </a:solidFill>
              </a:defRPr>
            </a:pPr>
            <a:r>
              <a:rPr sz="1275" b="0" i="0">
                <a:solidFill>
                  <a:srgbClr val="F4EFE8"/>
                </a:solidFill>
              </a:rPr>
              <a:t>Funding stages</a:t>
            </a:r>
          </a:p>
          <a:p xmlns:a="http://schemas.openxmlformats.org/drawingml/2006/main">
            <a:pPr algn="l">
              <a:defRPr sz="1275" b="0" i="0">
                <a:solidFill>
                  <a:srgbClr val="F4EFE8"/>
                </a:solidFill>
              </a:defRPr>
            </a:pPr>
            <a:r>
              <a:rPr sz="1275" b="0" i="0">
                <a:solidFill>
                  <a:srgbClr val="F4EFE8"/>
                </a:solidFill>
              </a:rPr>
              <a:t>Investor expectations</a:t>
            </a:r>
          </a:p>
          <a:p xmlns:a="http://schemas.openxmlformats.org/drawingml/2006/main">
            <a:pPr algn="l">
              <a:defRPr sz="1275" b="0" i="0">
                <a:solidFill>
                  <a:srgbClr val="F4EFE8"/>
                </a:solidFill>
              </a:defRPr>
            </a:pPr>
            <a:r>
              <a:rPr sz="1275" b="0" i="0">
                <a:solidFill>
                  <a:srgbClr val="F4EFE8"/>
                </a:solidFill>
              </a:rPr>
              <a:t>Terms + governance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3597253-4C02-4189-80EF-9A7DAE31FD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266950"/>
            <a:ext cx="3276600" cy="3143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26F8E"/>
          </a:solidFill>
          <a:ln xmlns:a="http://schemas.openxmlformats.org/drawingml/2006/main" w="0">
            <a:solidFill>
              <a:srgbClr val="526F8E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02E5524-D1F5-4B02-BCD0-04CCD22D57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2495550"/>
            <a:ext cx="95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ED1B2F"/>
                </a:solidFill>
              </a:defRPr>
            </a:pPr>
            <a:r>
              <a:rPr sz="900" b="1" i="0">
                <a:solidFill>
                  <a:srgbClr val="ED1B2F"/>
                </a:solidFill>
              </a:rPr>
              <a:t>LEVEL 2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7AC4D9E-42D5-4CB1-BF71-D4407F1F86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2819400"/>
            <a:ext cx="28098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FFFFFF"/>
                </a:solidFill>
              </a:defRPr>
            </a:pPr>
            <a:r>
              <a:rPr sz="1200" b="1" i="0">
                <a:solidFill>
                  <a:srgbClr val="FFFFFF"/>
                </a:solidFill>
              </a:rPr>
              <a:t>MEMBER RESOURCES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7EE2505-5FF7-4833-9298-1D06A1009A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3314700"/>
            <a:ext cx="28098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 i="0">
                <a:solidFill>
                  <a:srgbClr val="FFFFFF"/>
                </a:solidFill>
              </a:defRPr>
            </a:pPr>
            <a:r>
              <a:rPr sz="1875" b="1" i="0">
                <a:solidFill>
                  <a:srgbClr val="FFFFFF"/>
                </a:solidFill>
              </a:rPr>
              <a:t>Prepare the company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58FB5FD-9AB2-46D3-AEDE-4EA8B995C0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3829050"/>
            <a:ext cx="2819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98A6B6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8090CC8-9A22-46C5-83D7-B5699441B0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4076700"/>
            <a:ext cx="27813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F4EFE8"/>
                </a:solidFill>
              </a:defRPr>
            </a:pPr>
            <a:r>
              <a:rPr sz="1275" b="0" i="0">
                <a:solidFill>
                  <a:srgbClr val="F4EFE8"/>
                </a:solidFill>
              </a:rPr>
              <a:t>Investor target list</a:t>
            </a:r>
          </a:p>
          <a:p xmlns:a="http://schemas.openxmlformats.org/drawingml/2006/main">
            <a:pPr algn="l">
              <a:defRPr sz="1275" b="0" i="0">
                <a:solidFill>
                  <a:srgbClr val="F4EFE8"/>
                </a:solidFill>
              </a:defRPr>
            </a:pPr>
            <a:r>
              <a:rPr sz="1275" b="0" i="0">
                <a:solidFill>
                  <a:srgbClr val="F4EFE8"/>
                </a:solidFill>
              </a:rPr>
              <a:t>Positioning guide</a:t>
            </a:r>
          </a:p>
          <a:p xmlns:a="http://schemas.openxmlformats.org/drawingml/2006/main">
            <a:pPr algn="l">
              <a:defRPr sz="1275" b="0" i="0">
                <a:solidFill>
                  <a:srgbClr val="F4EFE8"/>
                </a:solidFill>
              </a:defRPr>
            </a:pPr>
            <a:r>
              <a:rPr sz="1275" b="0" i="0">
                <a:solidFill>
                  <a:srgbClr val="F4EFE8"/>
                </a:solidFill>
              </a:rPr>
              <a:t>Benchmarks + intake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CC80689-E5F9-4F1E-AD09-861A6029B0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266950"/>
            <a:ext cx="3276600" cy="3143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7C9A"/>
          </a:solidFill>
          <a:ln xmlns:a="http://schemas.openxmlformats.org/drawingml/2006/main" w="0">
            <a:solidFill>
              <a:srgbClr val="667C9A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B7284CC-5400-4DB4-B411-29E50C7AEB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2495550"/>
            <a:ext cx="95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ED1B2F"/>
                </a:solidFill>
              </a:defRPr>
            </a:pPr>
            <a:r>
              <a:rPr sz="900" b="1" i="0">
                <a:solidFill>
                  <a:srgbClr val="ED1B2F"/>
                </a:solidFill>
              </a:rPr>
              <a:t>LEVEL 3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9625CE4-C43C-4279-9816-8534668606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2819400"/>
            <a:ext cx="28098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FFFFFF"/>
                </a:solidFill>
              </a:defRPr>
            </a:pPr>
            <a:r>
              <a:rPr sz="1200" b="1" i="0">
                <a:solidFill>
                  <a:srgbClr val="FFFFFF"/>
                </a:solidFill>
              </a:rPr>
              <a:t>PARTNER ACTIVATION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CEEE157-0024-4994-B8B8-BFBD5D987B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3314700"/>
            <a:ext cx="28098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 i="0">
                <a:solidFill>
                  <a:srgbClr val="FFFFFF"/>
                </a:solidFill>
              </a:defRPr>
            </a:pPr>
            <a:r>
              <a:rPr sz="1875" b="1" i="0">
                <a:solidFill>
                  <a:srgbClr val="FFFFFF"/>
                </a:solidFill>
              </a:rPr>
              <a:t>Enter the market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9D3A7B35-3D8B-4A79-931A-9DC6E0679C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3829050"/>
            <a:ext cx="2819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98A6B6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67602C7D-25DA-4101-8626-1C5A08BECC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4076700"/>
            <a:ext cx="27813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F4EFE8"/>
                </a:solidFill>
              </a:defRPr>
            </a:pPr>
            <a:r>
              <a:rPr sz="1275" b="0" i="0">
                <a:solidFill>
                  <a:srgbClr val="F4EFE8"/>
                </a:solidFill>
              </a:rPr>
              <a:t>Curated introductions</a:t>
            </a:r>
          </a:p>
          <a:p xmlns:a="http://schemas.openxmlformats.org/drawingml/2006/main">
            <a:pPr algn="l">
              <a:defRPr sz="1275" b="0" i="0">
                <a:solidFill>
                  <a:srgbClr val="F4EFE8"/>
                </a:solidFill>
              </a:defRPr>
            </a:pPr>
            <a:r>
              <a:rPr sz="1275" b="0" i="0">
                <a:solidFill>
                  <a:srgbClr val="F4EFE8"/>
                </a:solidFill>
              </a:rPr>
              <a:t>Pitch refinement</a:t>
            </a:r>
          </a:p>
          <a:p xmlns:a="http://schemas.openxmlformats.org/drawingml/2006/main">
            <a:pPr algn="l">
              <a:defRPr sz="1275" b="0" i="0">
                <a:solidFill>
                  <a:srgbClr val="F4EFE8"/>
                </a:solidFill>
              </a:defRPr>
            </a:pPr>
            <a:r>
              <a:rPr sz="1275" b="0" i="0">
                <a:solidFill>
                  <a:srgbClr val="F4EFE8"/>
                </a:solidFill>
              </a:rPr>
              <a:t>Readiness assessment</a:t>
            </a:r>
          </a:p>
        </p:txBody>
      </p:sp>
    </p:spTree>
    <p:extLst>
      <p:ext uri="{BB962C8B-B14F-4D97-AF65-F5344CB8AC3E}">
        <p14:creationId xmlns:p14="http://schemas.microsoft.com/office/powerpoint/2010/main" val="758922171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12be183ea83449e"/>
          <a:stretch xmlns:a="http://schemas.openxmlformats.org/drawingml/2006/main"/>
        </p:blipFill>
        <p:spPr>
          <a:xfrm xmlns:a="http://schemas.openxmlformats.org/drawingml/2006/main">
            <a:off x="609600" y="249415"/>
            <a:ext cx="285750" cy="291745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2EC3E5C-83C9-4E74-B86D-435B8AF98D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04800"/>
            <a:ext cx="4095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667C9A"/>
                </a:solidFill>
              </a:defRPr>
            </a:pPr>
            <a:r>
              <a:rPr sz="975" b="1" i="0">
                <a:solidFill>
                  <a:srgbClr val="667C9A"/>
                </a:solidFill>
              </a:rPr>
              <a:t>FACC-NY MEMBER CAPITAL GUIDE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0EEFEAB-2A84-4BFF-8EDB-786D9BED0F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38125"/>
            <a:ext cx="1485900" cy="266700"/>
          </a:xfrm>
          <a:prstGeom xmlns:a="http://schemas.openxmlformats.org/drawingml/2006/main" prst="roundRect">
            <a:avLst>
              <a:gd name="adj" fmla="val 42857"/>
            </a:avLst>
          </a:prstGeom>
          <a:solidFill xmlns:a="http://schemas.openxmlformats.org/drawingml/2006/main">
            <a:srgbClr val="FDE8EC"/>
          </a:solidFill>
          <a:ln xmlns:a="http://schemas.openxmlformats.org/drawingml/2006/main" w="9525">
            <a:solidFill>
              <a:srgbClr val="F5B8C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3F6A2C4-743E-49AC-9D8F-DD8B0BF785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95275"/>
            <a:ext cx="14859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ED1B2F"/>
                </a:solidFill>
              </a:defRPr>
            </a:pPr>
            <a:r>
              <a:rPr sz="825" b="1" i="0">
                <a:solidFill>
                  <a:srgbClr val="ED1B2F"/>
                </a:solidFill>
              </a:rPr>
              <a:t>DO NOT DISTRIBUTE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E4E1451-F7AB-42F9-96D0-ECB2504C02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04800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8799AF"/>
                </a:solidFill>
              </a:defRPr>
            </a:pPr>
            <a:r>
              <a:rPr sz="975" b="1" i="0">
                <a:solidFill>
                  <a:srgbClr val="8799AF"/>
                </a:solidFill>
              </a:rPr>
              <a:t>11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069BB93-B311-4CBF-A438-7F76F64FB1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6750"/>
            <a:ext cx="10572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26245F"/>
                </a:solidFill>
              </a:defRPr>
            </a:pPr>
            <a:r>
              <a:rPr sz="2850" b="1" i="0">
                <a:solidFill>
                  <a:srgbClr val="26245F"/>
                </a:solidFill>
              </a:rPr>
              <a:t>FACC-NY member resources make the U.S. process clearer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9FB62A5-8680-4127-A968-3DB8EB529B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049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F3DEFB5-EBA6-43E3-806B-6C607868C9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66850"/>
            <a:ext cx="10287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667C9A"/>
                </a:solidFill>
              </a:defRPr>
            </a:pPr>
            <a:r>
              <a:rPr sz="1425" b="0" i="0">
                <a:solidFill>
                  <a:srgbClr val="667C9A"/>
                </a:solidFill>
              </a:rPr>
              <a:t>Members can use practical tools to understand U.S. expectations before committing time or requesting introductions.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FF89D6B-F89F-4225-9F41-9142F502CE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133600"/>
            <a:ext cx="419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ED1B2F"/>
                </a:solidFill>
              </a:defRPr>
            </a:pPr>
            <a:r>
              <a:rPr sz="1050" b="1" i="0">
                <a:solidFill>
                  <a:srgbClr val="ED1B2F"/>
                </a:solidFill>
              </a:rPr>
              <a:t>01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54A652C-1E03-4C4B-95E2-5BF1C29715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133600"/>
            <a:ext cx="304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26245F"/>
                </a:solidFill>
              </a:defRPr>
            </a:pPr>
            <a:r>
              <a:rPr sz="1350" b="1" i="0">
                <a:solidFill>
                  <a:srgbClr val="26245F"/>
                </a:solidFill>
              </a:rPr>
              <a:t>U.S. investor target list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764123B-41C8-4BDD-8CBB-11FDDCD7F9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2133600"/>
            <a:ext cx="5715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Who is relevant by sector, stage and check size?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0D5D7B9-5D78-4F6F-BAF2-30B36BA6CC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609850"/>
            <a:ext cx="90868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A805282-1E3C-43CE-B44F-4839808007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71775"/>
            <a:ext cx="419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ED1B2F"/>
                </a:solidFill>
              </a:defRPr>
            </a:pPr>
            <a:r>
              <a:rPr sz="1050" b="1" i="0">
                <a:solidFill>
                  <a:srgbClr val="ED1B2F"/>
                </a:solidFill>
              </a:rPr>
              <a:t>02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1897ABD-B33B-46FB-AEC6-C03FEB8BB4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771775"/>
            <a:ext cx="304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26245F"/>
                </a:solidFill>
              </a:defRPr>
            </a:pPr>
            <a:r>
              <a:rPr sz="1350" b="1" i="0">
                <a:solidFill>
                  <a:srgbClr val="26245F"/>
                </a:solidFill>
              </a:rPr>
              <a:t>Pitch positioning guide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E98EE54-1E4A-40C1-983C-741112ED69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2771775"/>
            <a:ext cx="5715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How should the company frame its U.S. growth thesis?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A58784F-8619-4F13-A420-E4349C4F33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248025"/>
            <a:ext cx="90868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8F7A7D0-4FD2-4A7C-B8A7-DC0EAD5683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09950"/>
            <a:ext cx="419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ED1B2F"/>
                </a:solidFill>
              </a:defRPr>
            </a:pPr>
            <a:r>
              <a:rPr sz="1050" b="1" i="0">
                <a:solidFill>
                  <a:srgbClr val="ED1B2F"/>
                </a:solidFill>
              </a:rPr>
              <a:t>03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363BC9A-ECE5-444E-83D3-BA76476C1E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409950"/>
            <a:ext cx="304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26245F"/>
                </a:solidFill>
              </a:defRPr>
            </a:pPr>
            <a:r>
              <a:rPr sz="1350" b="1" i="0">
                <a:solidFill>
                  <a:srgbClr val="26245F"/>
                </a:solidFill>
              </a:rPr>
              <a:t>Term sheet comparison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F1B0077-2631-48D2-AD5A-C7FFBFCED7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3409950"/>
            <a:ext cx="5715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Which provisions alter economics, control or flexibility?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AF57AD1-AB5B-40E1-BD88-227BD34198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886200"/>
            <a:ext cx="90868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45B6448-5840-479F-8462-497EA7BE27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48125"/>
            <a:ext cx="419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ED1B2F"/>
                </a:solidFill>
              </a:defRPr>
            </a:pPr>
            <a:r>
              <a:rPr sz="1050" b="1" i="0">
                <a:solidFill>
                  <a:srgbClr val="ED1B2F"/>
                </a:solidFill>
              </a:rPr>
              <a:t>04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0B8E235-2A94-4176-A193-B63B133BBF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048125"/>
            <a:ext cx="304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26245F"/>
                </a:solidFill>
              </a:defRPr>
            </a:pPr>
            <a:r>
              <a:rPr sz="1350" b="1" i="0">
                <a:solidFill>
                  <a:srgbClr val="26245F"/>
                </a:solidFill>
              </a:rPr>
              <a:t>Valuation benchmarks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2145E20-657C-491A-9DDB-E31A7FC5E1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4048125"/>
            <a:ext cx="5715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What range can the company credibly support?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EE9B71D-394E-44D2-9D74-75AD83EC79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524375"/>
            <a:ext cx="90868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B42CCFE-7727-4126-B655-F860E73523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686300"/>
            <a:ext cx="419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ED1B2F"/>
                </a:solidFill>
              </a:defRPr>
            </a:pPr>
            <a:r>
              <a:rPr sz="1050" b="1" i="0">
                <a:solidFill>
                  <a:srgbClr val="ED1B2F"/>
                </a:solidFill>
              </a:rPr>
              <a:t>05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CD1335B-9C91-4E41-8AF6-56AAB9814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686300"/>
            <a:ext cx="304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26245F"/>
                </a:solidFill>
              </a:defRPr>
            </a:pPr>
            <a:r>
              <a:rPr sz="1350" b="1" i="0">
                <a:solidFill>
                  <a:srgbClr val="26245F"/>
                </a:solidFill>
              </a:rPr>
              <a:t>Introduction intake form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4FBE2098-6317-4ECD-869A-0895177B78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4686300"/>
            <a:ext cx="5715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Is the company ready for a warm introduction?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713CD16A-FAB7-404C-9906-B0D42F0A2A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2019300"/>
            <a:ext cx="3009900" cy="3333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245F"/>
          </a:solidFill>
          <a:ln xmlns:a="http://schemas.openxmlformats.org/drawingml/2006/main" w="0">
            <a:solidFill>
              <a:srgbClr val="26245F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AE9DF84F-4662-4742-B084-B0FAA4C0B9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2266950"/>
            <a:ext cx="2381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ED1B2F"/>
                </a:solidFill>
              </a:defRPr>
            </a:pPr>
            <a:r>
              <a:rPr sz="975" b="1" i="0">
                <a:solidFill>
                  <a:srgbClr val="ED1B2F"/>
                </a:solidFill>
              </a:rPr>
              <a:t>MEMBERS RECEIVE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2D18E19A-BD15-4B9F-BC37-7A3D0470EC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2686050"/>
            <a:ext cx="23241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FFFFFF"/>
                </a:solidFill>
              </a:defRPr>
            </a:pPr>
            <a:r>
              <a:rPr sz="1725" b="1" i="0">
                <a:solidFill>
                  <a:srgbClr val="FFFFFF"/>
                </a:solidFill>
              </a:rPr>
              <a:t>Warm introductions</a:t>
            </a:r>
          </a:p>
          <a:p xmlns:a="http://schemas.openxmlformats.org/drawingml/2006/main">
            <a:pPr algn="l">
              <a:defRPr sz="1725" b="1" i="0">
                <a:solidFill>
                  <a:srgbClr val="FFFFFF"/>
                </a:solidFill>
              </a:defRPr>
            </a:pPr>
            <a:r>
              <a:rPr sz="1725" b="1" i="0">
                <a:solidFill>
                  <a:srgbClr val="FFFFFF"/>
                </a:solidFill>
              </a:rPr>
              <a:t>when appropriate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1E6A3551-4106-46F9-90A7-502695316C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448050"/>
            <a:ext cx="24193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36536D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0D25C880-E27F-4632-8A8D-903CE306EB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714750"/>
            <a:ext cx="23241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D7E2EA"/>
                </a:solidFill>
              </a:defRPr>
            </a:pPr>
            <a:r>
              <a:rPr sz="1275" b="0" i="0">
                <a:solidFill>
                  <a:srgbClr val="D7E2EA"/>
                </a:solidFill>
              </a:rPr>
              <a:t>Pitch deck feedback session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8242684C-CDD7-4D1B-989D-3B139F33D5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4400550"/>
            <a:ext cx="23241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D7E2EA"/>
                </a:solidFill>
              </a:defRPr>
            </a:pPr>
            <a:r>
              <a:rPr sz="1275" b="0" i="0">
                <a:solidFill>
                  <a:srgbClr val="D7E2EA"/>
                </a:solidFill>
              </a:rPr>
              <a:t>Capital strategy advisory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EA2638FA-BBF0-4E93-8A59-FB42132A94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4972050"/>
            <a:ext cx="2324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ED1B2F"/>
                </a:solidFill>
              </a:defRPr>
            </a:pPr>
            <a:r>
              <a:rPr sz="1050" b="1" i="0">
                <a:solidFill>
                  <a:srgbClr val="ED1B2F"/>
                </a:solidFill>
              </a:rPr>
              <a:t>Access follows readiness.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D688B2B3-38F8-4A76-990B-06CF60072C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20D964E6-2EC5-4C47-93FF-8BB9DAA425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43675"/>
            <a:ext cx="4953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8799AF"/>
                </a:solidFill>
              </a:defRPr>
            </a:pPr>
            <a:r>
              <a:rPr sz="750" b="1" i="0">
                <a:solidFill>
                  <a:srgbClr val="8799AF"/>
                </a:solidFill>
              </a:rPr>
              <a:t>DO NOT DISTRIBUTE — FACC-NY MEMBER MATERIAL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54229857-410E-437E-8893-2909749749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543675"/>
            <a:ext cx="47244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0" i="0">
                <a:solidFill>
                  <a:srgbClr val="8799AF"/>
                </a:solidFill>
              </a:defRPr>
            </a:pPr>
            <a:r>
              <a:rPr sz="750" b="0" i="0">
                <a:solidFill>
                  <a:srgbClr val="8799AF"/>
                </a:solidFill>
              </a:rPr>
              <a:t>Finnish American Chamber of Commerce in New York</a:t>
            </a:r>
          </a:p>
        </p:txBody>
      </p:sp>
    </p:spTree>
    <p:extLst>
      <p:ext uri="{BB962C8B-B14F-4D97-AF65-F5344CB8AC3E}">
        <p14:creationId xmlns:p14="http://schemas.microsoft.com/office/powerpoint/2010/main" val="1839422795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708AA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6F57A31F-6DB7-48E7-AFB5-B19743DA7F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524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1B2F"/>
          </a:solidFill>
          <a:ln xmlns:a="http://schemas.openxmlformats.org/drawingml/2006/main" w="0">
            <a:solidFill>
              <a:srgbClr val="ED1B2F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BF6CD60-F985-4921-A65F-83C27F1F2F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" y="257175"/>
            <a:ext cx="400050" cy="390525"/>
          </a:xfrm>
          <a:prstGeom xmlns:a="http://schemas.openxmlformats.org/drawingml/2006/main" prst="roundRect">
            <a:avLst>
              <a:gd name="adj" fmla="val 487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  <a:prstDash val="solid"/>
          </a:ln>
        </p:spPr>
      </p:sp>
      <p:pic>
        <p:nvPicPr>
          <p:cNvPr id="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551a7edcf4a4ceb"/>
          <a:stretch xmlns:a="http://schemas.openxmlformats.org/drawingml/2006/main"/>
        </p:blipFill>
        <p:spPr>
          <a:xfrm xmlns:a="http://schemas.openxmlformats.org/drawingml/2006/main">
            <a:off x="609600" y="296840"/>
            <a:ext cx="304800" cy="311194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04EB63F-271A-4E31-8F7B-D44E97C86B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57200"/>
            <a:ext cx="3810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ED1B2F"/>
                </a:solidFill>
              </a:defRPr>
            </a:pPr>
            <a:r>
              <a:rPr sz="975" b="1" i="0">
                <a:solidFill>
                  <a:srgbClr val="ED1B2F"/>
                </a:solidFill>
              </a:rPr>
              <a:t>RECOMMENDED NEXT STEP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EBC3B9E-BB78-40B3-B8D2-5B9BD32EBF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38125"/>
            <a:ext cx="1485900" cy="266700"/>
          </a:xfrm>
          <a:prstGeom xmlns:a="http://schemas.openxmlformats.org/drawingml/2006/main" prst="roundRect">
            <a:avLst>
              <a:gd name="adj" fmla="val 42857"/>
            </a:avLst>
          </a:prstGeom>
          <a:solidFill xmlns:a="http://schemas.openxmlformats.org/drawingml/2006/main">
            <a:srgbClr val="ED1B2F"/>
          </a:solidFill>
          <a:ln xmlns:a="http://schemas.openxmlformats.org/drawingml/2006/main" w="9525">
            <a:solidFill>
              <a:srgbClr val="ED1B2F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820F516-5DE1-436D-8915-B4E33C96DD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95275"/>
            <a:ext cx="14859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FFFFFF"/>
                </a:solidFill>
              </a:defRPr>
            </a:pPr>
            <a:r>
              <a:rPr sz="825" b="1" i="0">
                <a:solidFill>
                  <a:srgbClr val="FFFFFF"/>
                </a:solidFill>
              </a:rPr>
              <a:t>DO NOT DISTRIBUTE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58DA2C2-E6B6-433F-B440-6D04EFBA26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76300"/>
            <a:ext cx="7524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FFFFFF"/>
                </a:solidFill>
              </a:defRPr>
            </a:pPr>
            <a:r>
              <a:rPr sz="3000" b="1" i="0">
                <a:solidFill>
                  <a:srgbClr val="FFFFFF"/>
                </a:solidFill>
              </a:rPr>
              <a:t>Begin with a member consultation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E547AD6-A2F6-42BC-BF43-6872725272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7429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F4EFE8"/>
                </a:solidFill>
              </a:defRPr>
            </a:pPr>
            <a:r>
              <a:rPr sz="1425" b="0" i="0">
                <a:solidFill>
                  <a:srgbClr val="F4EFE8"/>
                </a:solidFill>
              </a:rPr>
              <a:t>FACC-NY can help a Finnish member company determine what to learn, prepare and validate before approaching U.S. investors.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0E83CF6-67A8-43D9-B29B-D28746CABF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0"/>
            <a:ext cx="6953250" cy="2628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364A"/>
          </a:solidFill>
          <a:ln xmlns:a="http://schemas.openxmlformats.org/drawingml/2006/main" w="9525">
            <a:solidFill>
              <a:srgbClr val="294B68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6D8EDC7-B2A4-414D-9DBB-ACBE2BE624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914650"/>
            <a:ext cx="2476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ED1B2F"/>
                </a:solidFill>
              </a:defRPr>
            </a:pPr>
            <a:r>
              <a:rPr sz="975" b="1" i="0">
                <a:solidFill>
                  <a:srgbClr val="ED1B2F"/>
                </a:solidFill>
              </a:rPr>
              <a:t>BE READY TO DISCUSS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D8E0EC6-EF15-4755-8AC7-285458D76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352800"/>
            <a:ext cx="171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ED1B2F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BF7EF18-AC9B-44F9-90DF-3C59EBEBAF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3333750"/>
            <a:ext cx="581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FFFFFF"/>
                </a:solidFill>
              </a:defRPr>
            </a:pPr>
            <a:r>
              <a:rPr sz="1275" b="0" i="0">
                <a:solidFill>
                  <a:srgbClr val="FFFFFF"/>
                </a:solidFill>
              </a:rPr>
              <a:t>U.S. objectives, target round and timing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468E308-97D2-43ED-9205-ED8B96477D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790950"/>
            <a:ext cx="171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ED1B2F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148ED55-41B3-4F69-9AA3-5765923D81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3771900"/>
            <a:ext cx="581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FFFFFF"/>
                </a:solidFill>
              </a:defRPr>
            </a:pPr>
            <a:r>
              <a:rPr sz="1275" b="0" i="0">
                <a:solidFill>
                  <a:srgbClr val="FFFFFF"/>
                </a:solidFill>
              </a:rPr>
              <a:t>Current U.S. customer evidence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09807E6-A12E-41B8-89C1-6348055D20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229100"/>
            <a:ext cx="171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ED1B2F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071375D-4953-4092-95D4-370C7B1435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4210050"/>
            <a:ext cx="581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FFFFFF"/>
                </a:solidFill>
              </a:defRPr>
            </a:pPr>
            <a:r>
              <a:rPr sz="1275" b="0" i="0">
                <a:solidFill>
                  <a:srgbClr val="FFFFFF"/>
                </a:solidFill>
              </a:rPr>
              <a:t>Ownership and governance structure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D07475D-8975-4388-A24D-CFAB354994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667250"/>
            <a:ext cx="171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ED1B2F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A41EFFF-887B-4207-9452-A2DD2EB462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4648200"/>
            <a:ext cx="581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FFFFFF"/>
                </a:solidFill>
              </a:defRPr>
            </a:pPr>
            <a:r>
              <a:rPr sz="1275" b="0" i="0">
                <a:solidFill>
                  <a:srgbClr val="FFFFFF"/>
                </a:solidFill>
              </a:rPr>
              <a:t>Questions about investors, terms or introductions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2B0089B-4416-4A02-ABA4-7AB0121CE5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667000"/>
            <a:ext cx="3390900" cy="2628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245F"/>
          </a:solidFill>
          <a:ln xmlns:a="http://schemas.openxmlformats.org/drawingml/2006/main" w="0">
            <a:solidFill>
              <a:srgbClr val="26245F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C437108-7EDE-41A3-8A52-E9719052A9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2914650"/>
            <a:ext cx="2190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BFE8FA"/>
                </a:solidFill>
              </a:defRPr>
            </a:pPr>
            <a:r>
              <a:rPr sz="975" b="1" i="0">
                <a:solidFill>
                  <a:srgbClr val="BFE8FA"/>
                </a:solidFill>
              </a:rPr>
              <a:t>ACTIVATE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4A750B8-2B21-4DC2-B5D8-82D482B2D4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3314700"/>
            <a:ext cx="27051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FFFFFF"/>
                </a:solidFill>
              </a:defRPr>
            </a:pPr>
            <a:r>
              <a:rPr sz="2025" b="1" i="0">
                <a:solidFill>
                  <a:srgbClr val="FFFFFF"/>
                </a:solidFill>
              </a:rPr>
              <a:t>Request a member</a:t>
            </a:r>
          </a:p>
          <a:p xmlns:a="http://schemas.openxmlformats.org/drawingml/2006/main">
            <a:pPr algn="l">
              <a:defRPr sz="2025" b="1" i="0">
                <a:solidFill>
                  <a:srgbClr val="FFFFFF"/>
                </a:solidFill>
              </a:defRPr>
            </a:pPr>
            <a:r>
              <a:rPr sz="2025" b="1" i="0">
                <a:solidFill>
                  <a:srgbClr val="FFFFFF"/>
                </a:solidFill>
              </a:rPr>
              <a:t>capital consultation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3ADBD1F-02F5-4B2B-9330-EBDF34D237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4210050"/>
            <a:ext cx="2762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8799AF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10C8953-A33F-4DDF-AE1D-D1C251158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4419600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BFE8FA"/>
                </a:solidFill>
              </a:defRPr>
            </a:pPr>
            <a:r>
              <a:rPr sz="1050" b="1" i="0">
                <a:solidFill>
                  <a:srgbClr val="BFE8FA"/>
                </a:solidFill>
              </a:rPr>
              <a:t>or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4B860C2-3FD7-46E7-B771-95315F8195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4381500"/>
            <a:ext cx="2333625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FFFFF"/>
                </a:solidFill>
              </a:defRPr>
            </a:pPr>
            <a:r>
              <a:rPr sz="1650" b="1" i="0">
                <a:solidFill>
                  <a:srgbClr val="FFFFFF"/>
                </a:solidFill>
              </a:rPr>
              <a:t>Request an investor</a:t>
            </a:r>
          </a:p>
          <a:p xmlns:a="http://schemas.openxmlformats.org/drawingml/2006/main">
            <a:pPr algn="l">
              <a:defRPr sz="1650" b="1" i="0">
                <a:solidFill>
                  <a:srgbClr val="FFFFFF"/>
                </a:solidFill>
              </a:defRPr>
            </a:pPr>
            <a:r>
              <a:rPr sz="1650" b="1" i="0">
                <a:solidFill>
                  <a:srgbClr val="FFFFFF"/>
                </a:solidFill>
              </a:rPr>
              <a:t>introduction when ready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A88819C-90F1-4D96-8104-B959669DAE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000750"/>
            <a:ext cx="238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FFFFFF"/>
                </a:solidFill>
              </a:defRPr>
            </a:pPr>
            <a:r>
              <a:rPr sz="1350" b="1" i="0">
                <a:solidFill>
                  <a:srgbClr val="FFFFFF"/>
                </a:solidFill>
              </a:rPr>
              <a:t>FACC-NY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FD079401-BC97-4001-9A0E-0474AA38F6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96025"/>
            <a:ext cx="4953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F4EFE8"/>
                </a:solidFill>
              </a:defRPr>
            </a:pPr>
            <a:r>
              <a:rPr sz="750" b="1" i="0">
                <a:solidFill>
                  <a:srgbClr val="F4EFE8"/>
                </a:solidFill>
              </a:rPr>
              <a:t>FINNISH AMERICAN CHAMBER OF COMMERCE — NEW YORK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76ECD4AD-C7FA-4161-94A4-5D65BA4A5F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15100"/>
            <a:ext cx="4381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 i="0">
                <a:solidFill>
                  <a:srgbClr val="9EB4C8"/>
                </a:solidFill>
              </a:defRPr>
            </a:pPr>
            <a:r>
              <a:rPr sz="750" b="1" i="0">
                <a:solidFill>
                  <a:srgbClr val="9EB4C8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1635328835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11054c298d44712"/>
          <a:stretch xmlns:a="http://schemas.openxmlformats.org/drawingml/2006/main"/>
        </p:blipFill>
        <p:spPr>
          <a:xfrm xmlns:a="http://schemas.openxmlformats.org/drawingml/2006/main">
            <a:off x="609600" y="249415"/>
            <a:ext cx="285750" cy="291745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1592019-FE1D-4D4F-B9A7-F1479541B3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04800"/>
            <a:ext cx="4095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667C9A"/>
                </a:solidFill>
              </a:defRPr>
            </a:pPr>
            <a:r>
              <a:rPr sz="975" b="1" i="0">
                <a:solidFill>
                  <a:srgbClr val="667C9A"/>
                </a:solidFill>
              </a:rPr>
              <a:t>FACC-NY MEMBER CAPITAL GUIDE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2E4CC2C-78A4-46B6-94D0-D47E222411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38125"/>
            <a:ext cx="1485900" cy="266700"/>
          </a:xfrm>
          <a:prstGeom xmlns:a="http://schemas.openxmlformats.org/drawingml/2006/main" prst="roundRect">
            <a:avLst>
              <a:gd name="adj" fmla="val 42857"/>
            </a:avLst>
          </a:prstGeom>
          <a:solidFill xmlns:a="http://schemas.openxmlformats.org/drawingml/2006/main">
            <a:srgbClr val="FDE8EC"/>
          </a:solidFill>
          <a:ln xmlns:a="http://schemas.openxmlformats.org/drawingml/2006/main" w="9525">
            <a:solidFill>
              <a:srgbClr val="F5B8C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2972979-3177-4194-8E83-F8813F705F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95275"/>
            <a:ext cx="14859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ED1B2F"/>
                </a:solidFill>
              </a:defRPr>
            </a:pPr>
            <a:r>
              <a:rPr sz="825" b="1" i="0">
                <a:solidFill>
                  <a:srgbClr val="ED1B2F"/>
                </a:solidFill>
              </a:rPr>
              <a:t>DO NOT DISTRIBUTE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59E9F49-2F07-4871-B923-F9D3F36346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04800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8799AF"/>
                </a:solidFill>
              </a:defRPr>
            </a:pPr>
            <a:r>
              <a:rPr sz="975" b="1" i="0">
                <a:solidFill>
                  <a:srgbClr val="8799AF"/>
                </a:solidFill>
              </a:rPr>
              <a:t>02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5473627-6003-4B23-8627-60107754C8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6750"/>
            <a:ext cx="10572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26245F"/>
                </a:solidFill>
              </a:defRPr>
            </a:pPr>
            <a:r>
              <a:rPr sz="2850" b="1" i="0">
                <a:solidFill>
                  <a:srgbClr val="26245F"/>
                </a:solidFill>
              </a:rPr>
              <a:t>What Finnish companies should know about U.S. capital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6F5F710-80FE-49A1-A746-399E1B550B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049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C9C33AA-7DEF-45E8-BAD1-EE8F336473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85900"/>
            <a:ext cx="9810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667C9A"/>
                </a:solidFill>
              </a:defRPr>
            </a:pPr>
            <a:r>
              <a:rPr sz="1425" b="0" i="0">
                <a:solidFill>
                  <a:srgbClr val="667C9A"/>
                </a:solidFill>
              </a:rPr>
              <a:t>The round names may look familiar, but investor expectations, communication and governance can differ materially.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27BBD44-C8E1-497C-90DE-1D879D6AE9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143125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ED1B2F"/>
                </a:solidFill>
              </a:defRPr>
            </a:pPr>
            <a:r>
              <a:rPr sz="1350" b="1" i="0">
                <a:solidFill>
                  <a:srgbClr val="ED1B2F"/>
                </a:solidFill>
              </a:rPr>
              <a:t>01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28D9877-0493-4549-8209-D6249C37B1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2143125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26245F"/>
                </a:solidFill>
              </a:defRPr>
            </a:pPr>
            <a:r>
              <a:rPr sz="1725" b="1" i="0">
                <a:solidFill>
                  <a:srgbClr val="26245F"/>
                </a:solidFill>
              </a:rPr>
              <a:t>Translate Finnish strengths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7A28654-1935-4C13-AFCD-2CFC03B60C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143125"/>
            <a:ext cx="6096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667C9A"/>
                </a:solidFill>
              </a:defRPr>
            </a:pPr>
            <a:r>
              <a:rPr sz="1275" b="0" i="0">
                <a:solidFill>
                  <a:srgbClr val="667C9A"/>
                </a:solidFill>
              </a:rPr>
              <a:t>Product quality and capital discipline matter—but connect them clearly to U.S. market ambition.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138F996-28D0-4ED3-9BB4-617726A83F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3009900"/>
            <a:ext cx="947737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5081B45-1B54-4E89-8844-D72258F01A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314700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ED1B2F"/>
                </a:solidFill>
              </a:defRPr>
            </a:pPr>
            <a:r>
              <a:rPr sz="1350" b="1" i="0">
                <a:solidFill>
                  <a:srgbClr val="ED1B2F"/>
                </a:solidFill>
              </a:rPr>
              <a:t>02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8CE3522-D144-4A3C-A55E-5CC89DFC2A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3314700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26245F"/>
                </a:solidFill>
              </a:defRPr>
            </a:pPr>
            <a:r>
              <a:rPr sz="1725" b="1" i="0">
                <a:solidFill>
                  <a:srgbClr val="26245F"/>
                </a:solidFill>
              </a:rPr>
              <a:t>Know the U.S. proof bar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8EE068F-77E6-4994-8910-65A8EA84C9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314700"/>
            <a:ext cx="6096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667C9A"/>
                </a:solidFill>
              </a:defRPr>
            </a:pPr>
            <a:r>
              <a:rPr sz="1275" b="0" i="0">
                <a:solidFill>
                  <a:srgbClr val="667C9A"/>
                </a:solidFill>
              </a:rPr>
              <a:t>Investors expect commercial evidence, fast reporting and clear ownership of decisions.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EB8744E-3D4B-4F72-B505-9918FB9384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4181475"/>
            <a:ext cx="947737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9023B0C-E988-42E5-8530-E4BD09937F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486275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ED1B2F"/>
                </a:solidFill>
              </a:defRPr>
            </a:pPr>
            <a:r>
              <a:rPr sz="1350" b="1" i="0">
                <a:solidFill>
                  <a:srgbClr val="ED1B2F"/>
                </a:solidFill>
              </a:rPr>
              <a:t>03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88D62F2-1637-4E15-8B3B-F385227500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4486275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26245F"/>
                </a:solidFill>
              </a:defRPr>
            </a:pPr>
            <a:r>
              <a:rPr sz="1725" b="1" i="0">
                <a:solidFill>
                  <a:srgbClr val="26245F"/>
                </a:solidFill>
              </a:rPr>
              <a:t>Look beyond valuation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652024B-BBDE-446F-B203-1D1D40243F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486275"/>
            <a:ext cx="6096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667C9A"/>
                </a:solidFill>
              </a:defRPr>
            </a:pPr>
            <a:r>
              <a:rPr sz="1275" b="0" i="0">
                <a:solidFill>
                  <a:srgbClr val="667C9A"/>
                </a:solidFill>
              </a:rPr>
              <a:t>Preferences, board rights and future-round flexibility can matter as much as headline price.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F75F020-A1F3-4266-B116-51D12DE198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657850"/>
            <a:ext cx="10972800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245F"/>
          </a:solidFill>
          <a:ln xmlns:a="http://schemas.openxmlformats.org/drawingml/2006/main" w="0">
            <a:solidFill>
              <a:srgbClr val="26245F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BD91280-C543-4B91-AA82-98DBCF574F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848350"/>
            <a:ext cx="1143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ED1B2F"/>
                </a:solidFill>
              </a:defRPr>
            </a:pPr>
            <a:r>
              <a:rPr sz="975" b="1" i="0">
                <a:solidFill>
                  <a:srgbClr val="ED1B2F"/>
                </a:solidFill>
              </a:rPr>
              <a:t>IMPLICATION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816EE26-F552-44CC-9F20-F4D723FE97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5810250"/>
            <a:ext cx="904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FFFFFF"/>
                </a:solidFill>
              </a:defRPr>
            </a:pPr>
            <a:r>
              <a:rPr sz="1500" b="1" i="0">
                <a:solidFill>
                  <a:srgbClr val="FFFFFF"/>
                </a:solidFill>
              </a:rPr>
              <a:t>Align the U.S. story, supporting evidence and governance before beginning investor outreach.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6819844-6933-4317-AF9C-00472CF6A2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6568B63-B9A9-4A9F-86FB-3F16C079FD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43675"/>
            <a:ext cx="4953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8799AF"/>
                </a:solidFill>
              </a:defRPr>
            </a:pPr>
            <a:r>
              <a:rPr sz="750" b="1" i="0">
                <a:solidFill>
                  <a:srgbClr val="8799AF"/>
                </a:solidFill>
              </a:rPr>
              <a:t>DO NOT DISTRIBUTE — FACC-NY MEMBER MATERIAL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D81E7E2-46FC-4762-96CA-667655B93B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543675"/>
            <a:ext cx="47244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0" i="0">
                <a:solidFill>
                  <a:srgbClr val="8799AF"/>
                </a:solidFill>
              </a:defRPr>
            </a:pPr>
            <a:r>
              <a:rPr sz="750" b="0" i="0">
                <a:solidFill>
                  <a:srgbClr val="8799AF"/>
                </a:solidFill>
              </a:rPr>
              <a:t>Finnish American Chamber of Commerce in New York</a:t>
            </a:r>
          </a:p>
        </p:txBody>
      </p:sp>
    </p:spTree>
    <p:extLst>
      <p:ext uri="{BB962C8B-B14F-4D97-AF65-F5344CB8AC3E}">
        <p14:creationId xmlns:p14="http://schemas.microsoft.com/office/powerpoint/2010/main" val="918270579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4EF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4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db056d0f1f542a4"/>
          <a:stretch xmlns:a="http://schemas.openxmlformats.org/drawingml/2006/main"/>
        </p:blipFill>
        <p:spPr>
          <a:xfrm xmlns:a="http://schemas.openxmlformats.org/drawingml/2006/main">
            <a:off x="609600" y="249415"/>
            <a:ext cx="285750" cy="291745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68B2779-7BAF-4537-9D0F-A4B5BEB27F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04800"/>
            <a:ext cx="4095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667C9A"/>
                </a:solidFill>
              </a:defRPr>
            </a:pPr>
            <a:r>
              <a:rPr sz="975" b="1" i="0">
                <a:solidFill>
                  <a:srgbClr val="667C9A"/>
                </a:solidFill>
              </a:rPr>
              <a:t>FACC-NY MEMBER CAPITAL GUIDE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AC35C31-9550-4693-95C4-3DEAC84398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38125"/>
            <a:ext cx="1485900" cy="266700"/>
          </a:xfrm>
          <a:prstGeom xmlns:a="http://schemas.openxmlformats.org/drawingml/2006/main" prst="roundRect">
            <a:avLst>
              <a:gd name="adj" fmla="val 42857"/>
            </a:avLst>
          </a:prstGeom>
          <a:solidFill xmlns:a="http://schemas.openxmlformats.org/drawingml/2006/main">
            <a:srgbClr val="FDE8EC"/>
          </a:solidFill>
          <a:ln xmlns:a="http://schemas.openxmlformats.org/drawingml/2006/main" w="9525">
            <a:solidFill>
              <a:srgbClr val="F5B8C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336D64E-A755-4AEA-852D-889E58B46B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95275"/>
            <a:ext cx="14859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ED1B2F"/>
                </a:solidFill>
              </a:defRPr>
            </a:pPr>
            <a:r>
              <a:rPr sz="825" b="1" i="0">
                <a:solidFill>
                  <a:srgbClr val="ED1B2F"/>
                </a:solidFill>
              </a:rPr>
              <a:t>DO NOT DISTRIBUTE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7742DC7-FF5B-464C-812E-3B623C0AAC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04800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8799AF"/>
                </a:solidFill>
              </a:defRPr>
            </a:pPr>
            <a:r>
              <a:rPr sz="975" b="1" i="0">
                <a:solidFill>
                  <a:srgbClr val="8799AF"/>
                </a:solidFill>
              </a:rPr>
              <a:t>03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CC4BF5A-F621-44EF-81BD-17A4238CAD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6750"/>
            <a:ext cx="10572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26245F"/>
                </a:solidFill>
              </a:defRPr>
            </a:pPr>
            <a:r>
              <a:rPr sz="2850" b="1" i="0">
                <a:solidFill>
                  <a:srgbClr val="26245F"/>
                </a:solidFill>
              </a:rPr>
              <a:t>U.S. investors apply a different proof standard at each stage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2350992-74F8-4E8D-8FCC-4334EC1C63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049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E321A46-A983-45DD-9DE2-4BCE1C5342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76375"/>
            <a:ext cx="9906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667C9A"/>
                </a:solidFill>
              </a:defRPr>
            </a:pPr>
            <a:r>
              <a:rPr sz="1425" b="0" i="0">
                <a:solidFill>
                  <a:srgbClr val="667C9A"/>
                </a:solidFill>
              </a:rPr>
              <a:t>Seed investors assess potential; Series A investors expect evidence that the commercial model can repeat.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DA0E129-EA78-4464-A1B3-30AF37C50A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47875"/>
            <a:ext cx="52387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245F"/>
          </a:solidFill>
          <a:ln xmlns:a="http://schemas.openxmlformats.org/drawingml/2006/main" w="0">
            <a:solidFill>
              <a:srgbClr val="26245F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F5D736E-BD38-4256-8D8A-8BC7A35D29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2047875"/>
            <a:ext cx="52387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7C9A"/>
          </a:solidFill>
          <a:ln xmlns:a="http://schemas.openxmlformats.org/drawingml/2006/main" w="0">
            <a:solidFill>
              <a:srgbClr val="667C9A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E192ED2-0318-4523-ACB8-4210242305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200275"/>
            <a:ext cx="4762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FFFFFF"/>
                </a:solidFill>
              </a:defRPr>
            </a:pPr>
            <a:r>
              <a:rPr sz="1425" b="1" i="0">
                <a:solidFill>
                  <a:srgbClr val="FFFFFF"/>
                </a:solidFill>
              </a:rPr>
              <a:t>SEED  |  PROVE THE RIGHT TO PLAY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3C4E393-307C-4079-B565-D92FEF25D8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2200275"/>
            <a:ext cx="4762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FFFFFF"/>
                </a:solidFill>
              </a:defRPr>
            </a:pPr>
            <a:r>
              <a:rPr sz="1425" b="1" i="0">
                <a:solidFill>
                  <a:srgbClr val="FFFFFF"/>
                </a:solidFill>
              </a:rPr>
              <a:t>SERIES A  |  PROVE THE RIGHT TO SCALE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9E52435-462F-456C-9DF8-F0A5730FF8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571750"/>
            <a:ext cx="1097280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256BF26-98EC-4F82-BE12-2161854693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762250"/>
            <a:ext cx="1524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8799AF"/>
                </a:solidFill>
              </a:defRPr>
            </a:pPr>
            <a:r>
              <a:rPr sz="900" b="1" i="0">
                <a:solidFill>
                  <a:srgbClr val="8799AF"/>
                </a:solidFill>
              </a:rPr>
              <a:t>CORE QUESTION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6D377FD-37D9-4505-8F88-852D7F398E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8875" y="2733675"/>
            <a:ext cx="3286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5364A"/>
                </a:solidFill>
              </a:defRPr>
            </a:pPr>
            <a:r>
              <a:rPr sz="1200" b="1" i="0">
                <a:solidFill>
                  <a:srgbClr val="25364A"/>
                </a:solidFill>
              </a:rPr>
              <a:t>Does the team have a compelling wedge?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4FCCFB5-944E-400E-9971-FCA4F13A5B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686050"/>
            <a:ext cx="0" cy="3619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329106A-4315-4272-A30A-039E56E6AA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2733675"/>
            <a:ext cx="4667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5364A"/>
                </a:solidFill>
              </a:defRPr>
            </a:pPr>
            <a:r>
              <a:rPr sz="1200" b="1" i="0">
                <a:solidFill>
                  <a:srgbClr val="25364A"/>
                </a:solidFill>
              </a:rPr>
              <a:t>Can this model scale predictably?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C4A34E1-832B-4A80-A58C-69D72A0896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62300"/>
            <a:ext cx="1097280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F2F6"/>
          </a:solidFill>
          <a:ln xmlns:a="http://schemas.openxmlformats.org/drawingml/2006/main" w="0">
            <a:solidFill>
              <a:srgbClr val="EDF2F6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DD064DF-E8AD-4CCB-8DF8-EA22ECEE7D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352800"/>
            <a:ext cx="1524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8799AF"/>
                </a:solidFill>
              </a:defRPr>
            </a:pPr>
            <a:r>
              <a:rPr sz="900" b="1" i="0">
                <a:solidFill>
                  <a:srgbClr val="8799AF"/>
                </a:solidFill>
              </a:rPr>
              <a:t>EVIDENCE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628D740-4F0D-4853-A5C9-DCAD9E1F36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8875" y="3324225"/>
            <a:ext cx="3286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25364A"/>
                </a:solidFill>
              </a:defRPr>
            </a:pPr>
            <a:r>
              <a:rPr sz="1200" b="0" i="0">
                <a:solidFill>
                  <a:srgbClr val="25364A"/>
                </a:solidFill>
              </a:rPr>
              <a:t>Product validation + early traction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D94C7E6-6E31-419D-91AA-BF529EBF65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276600"/>
            <a:ext cx="0" cy="3619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886C578-F215-4629-AFFD-2D2CFE2C14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3324225"/>
            <a:ext cx="4667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25364A"/>
                </a:solidFill>
              </a:defRPr>
            </a:pPr>
            <a:r>
              <a:rPr sz="1200" b="0" i="0">
                <a:solidFill>
                  <a:srgbClr val="25364A"/>
                </a:solidFill>
              </a:rPr>
              <a:t>Customer retention + repeatable revenue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B768E64-61B0-4D92-98C6-4E91A813BF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752850"/>
            <a:ext cx="1097280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17E390A-F2D2-4132-A1BE-BB74B6E8CF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943350"/>
            <a:ext cx="1524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8799AF"/>
                </a:solidFill>
              </a:defRPr>
            </a:pPr>
            <a:r>
              <a:rPr sz="900" b="1" i="0">
                <a:solidFill>
                  <a:srgbClr val="8799AF"/>
                </a:solidFill>
              </a:rPr>
              <a:t>COMMERCIAL LENS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1FA0E39-2764-4F62-9E63-2B1B913CDC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8875" y="3914775"/>
            <a:ext cx="3286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25364A"/>
                </a:solidFill>
              </a:defRPr>
            </a:pPr>
            <a:r>
              <a:rPr sz="1200" b="0" i="0">
                <a:solidFill>
                  <a:srgbClr val="25364A"/>
                </a:solidFill>
              </a:rPr>
              <a:t>Large market and clear urgency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A343527-1FCE-4474-A9AF-615422656C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867150"/>
            <a:ext cx="0" cy="3619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56626C2-5469-4DFC-96F7-9B8DCFFCE8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3914775"/>
            <a:ext cx="4667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25364A"/>
                </a:solidFill>
              </a:defRPr>
            </a:pPr>
            <a:r>
              <a:rPr sz="1200" b="0" i="0">
                <a:solidFill>
                  <a:srgbClr val="25364A"/>
                </a:solidFill>
              </a:rPr>
              <a:t>Defined customer, sales motion and acquisition economics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CD1096AE-27B4-4C3B-B170-D40287FF3C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343400"/>
            <a:ext cx="1097280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F2F6"/>
          </a:solidFill>
          <a:ln xmlns:a="http://schemas.openxmlformats.org/drawingml/2006/main" w="0">
            <a:solidFill>
              <a:srgbClr val="EDF2F6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7C5A5EEE-D77E-4954-8409-F754F8D753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533900"/>
            <a:ext cx="1524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8799AF"/>
                </a:solidFill>
              </a:defRPr>
            </a:pPr>
            <a:r>
              <a:rPr sz="900" b="1" i="0">
                <a:solidFill>
                  <a:srgbClr val="8799AF"/>
                </a:solidFill>
              </a:rPr>
              <a:t>ORGANIZATION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F12E1EE1-EB17-492A-82BB-94E357F5EA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8875" y="4505325"/>
            <a:ext cx="3286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25364A"/>
                </a:solidFill>
              </a:defRPr>
            </a:pPr>
            <a:r>
              <a:rPr sz="1200" b="0" i="0">
                <a:solidFill>
                  <a:srgbClr val="25364A"/>
                </a:solidFill>
              </a:rPr>
              <a:t>Founder-led execution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60FA826A-CA26-4309-AA0C-2808BE4EB5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457700"/>
            <a:ext cx="0" cy="3619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A1D53CCA-F705-4910-A4CB-F2A9325323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4505325"/>
            <a:ext cx="4667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25364A"/>
                </a:solidFill>
              </a:defRPr>
            </a:pPr>
            <a:r>
              <a:rPr sz="1200" b="0" i="0">
                <a:solidFill>
                  <a:srgbClr val="25364A"/>
                </a:solidFill>
              </a:rPr>
              <a:t>Functional leaders and operating cadence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2F1EE087-D4FD-4E89-A099-DE63112923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33950"/>
            <a:ext cx="1097280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4C44CBCF-1B18-4189-A111-B9C700C091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124450"/>
            <a:ext cx="1524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8799AF"/>
                </a:solidFill>
              </a:defRPr>
            </a:pPr>
            <a:r>
              <a:rPr sz="900" b="1" i="0">
                <a:solidFill>
                  <a:srgbClr val="8799AF"/>
                </a:solidFill>
              </a:rPr>
              <a:t>INVESTOR FOCUS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83898204-3A70-4D9D-BDB3-4CEC5BF07A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8875" y="5095875"/>
            <a:ext cx="3286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25364A"/>
                </a:solidFill>
              </a:defRPr>
            </a:pPr>
            <a:r>
              <a:rPr sz="1200" b="0" i="0">
                <a:solidFill>
                  <a:srgbClr val="25364A"/>
                </a:solidFill>
              </a:rPr>
              <a:t>Team, insight and speed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39886701-0CBA-497F-ACCE-A92C4E64BF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5048250"/>
            <a:ext cx="0" cy="3619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988D5E9D-4323-4E22-B5BB-0E1B34E7F5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5095875"/>
            <a:ext cx="4667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25364A"/>
                </a:solidFill>
              </a:defRPr>
            </a:pPr>
            <a:r>
              <a:rPr sz="1200" b="0" i="0">
                <a:solidFill>
                  <a:srgbClr val="25364A"/>
                </a:solidFill>
              </a:rPr>
              <a:t>Unit economics, go-to-market, retention and control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F33A9D80-B6FE-401C-8A95-E9007D3719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5734050"/>
            <a:ext cx="3333750" cy="266700"/>
          </a:xfrm>
          <a:prstGeom xmlns:a="http://schemas.openxmlformats.org/drawingml/2006/main" prst="roundRect">
            <a:avLst>
              <a:gd name="adj" fmla="val 42857"/>
            </a:avLst>
          </a:prstGeom>
          <a:solidFill xmlns:a="http://schemas.openxmlformats.org/drawingml/2006/main">
            <a:srgbClr val="FFF1D6"/>
          </a:solidFill>
          <a:ln xmlns:a="http://schemas.openxmlformats.org/drawingml/2006/main" w="0">
            <a:solidFill>
              <a:srgbClr val="FFF1D6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9B2040CD-FA48-4037-BBEA-DC0771944F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5781675"/>
            <a:ext cx="3333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 i="0">
                <a:solidFill>
                  <a:srgbClr val="D48B13"/>
                </a:solidFill>
              </a:defRPr>
            </a:pPr>
            <a:r>
              <a:rPr sz="900" b="1" i="0">
                <a:solidFill>
                  <a:srgbClr val="D48B13"/>
                </a:solidFill>
              </a:rPr>
              <a:t>FASTER CADENCE • HIGHER PERFORMANCE BAR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AD69EB09-FEE4-45CD-81A4-11D700F6F5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A67F71D1-7378-464E-831A-233113F49F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43675"/>
            <a:ext cx="4953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8799AF"/>
                </a:solidFill>
              </a:defRPr>
            </a:pPr>
            <a:r>
              <a:rPr sz="750" b="1" i="0">
                <a:solidFill>
                  <a:srgbClr val="8799AF"/>
                </a:solidFill>
              </a:rPr>
              <a:t>DO NOT DISTRIBUTE — FACC-NY MEMBER MATERIAL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B0E4A574-B684-43CA-9628-17997C22B2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543675"/>
            <a:ext cx="47244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0" i="0">
                <a:solidFill>
                  <a:srgbClr val="8799AF"/>
                </a:solidFill>
              </a:defRPr>
            </a:pPr>
            <a:r>
              <a:rPr sz="750" b="0" i="0">
                <a:solidFill>
                  <a:srgbClr val="8799AF"/>
                </a:solidFill>
              </a:rPr>
              <a:t>Finnish American Chamber of Commerce in New York</a:t>
            </a:r>
          </a:p>
        </p:txBody>
      </p:sp>
    </p:spTree>
    <p:extLst>
      <p:ext uri="{BB962C8B-B14F-4D97-AF65-F5344CB8AC3E}">
        <p14:creationId xmlns:p14="http://schemas.microsoft.com/office/powerpoint/2010/main" val="1883843934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c49f55ec4de4510"/>
          <a:stretch xmlns:a="http://schemas.openxmlformats.org/drawingml/2006/main"/>
        </p:blipFill>
        <p:spPr>
          <a:xfrm xmlns:a="http://schemas.openxmlformats.org/drawingml/2006/main">
            <a:off x="609600" y="249415"/>
            <a:ext cx="285750" cy="291745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023DF60-3486-4862-BBE1-73160E4551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04800"/>
            <a:ext cx="4095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667C9A"/>
                </a:solidFill>
              </a:defRPr>
            </a:pPr>
            <a:r>
              <a:rPr sz="975" b="1" i="0">
                <a:solidFill>
                  <a:srgbClr val="667C9A"/>
                </a:solidFill>
              </a:rPr>
              <a:t>FACC-NY MEMBER CAPITAL GUIDE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CB0F435-72D4-4D17-8E5C-FCCAE3D79D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38125"/>
            <a:ext cx="1485900" cy="266700"/>
          </a:xfrm>
          <a:prstGeom xmlns:a="http://schemas.openxmlformats.org/drawingml/2006/main" prst="roundRect">
            <a:avLst>
              <a:gd name="adj" fmla="val 42857"/>
            </a:avLst>
          </a:prstGeom>
          <a:solidFill xmlns:a="http://schemas.openxmlformats.org/drawingml/2006/main">
            <a:srgbClr val="FDE8EC"/>
          </a:solidFill>
          <a:ln xmlns:a="http://schemas.openxmlformats.org/drawingml/2006/main" w="9525">
            <a:solidFill>
              <a:srgbClr val="F5B8C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DD9CDAE-8FA0-4FAC-BEE0-D22A92B9BA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95275"/>
            <a:ext cx="14859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ED1B2F"/>
                </a:solidFill>
              </a:defRPr>
            </a:pPr>
            <a:r>
              <a:rPr sz="825" b="1" i="0">
                <a:solidFill>
                  <a:srgbClr val="ED1B2F"/>
                </a:solidFill>
              </a:rPr>
              <a:t>DO NOT DISTRIBUTE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751303A-3CD1-489D-BEBE-4426B595E7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04800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8799AF"/>
                </a:solidFill>
              </a:defRPr>
            </a:pPr>
            <a:r>
              <a:rPr sz="975" b="1" i="0">
                <a:solidFill>
                  <a:srgbClr val="8799AF"/>
                </a:solidFill>
              </a:rPr>
              <a:t>04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C915917-F3DB-44E6-A71B-70A3184BB2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6750"/>
            <a:ext cx="10572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26245F"/>
                </a:solidFill>
              </a:defRPr>
            </a:pPr>
            <a:r>
              <a:rPr sz="2850" b="1" i="0">
                <a:solidFill>
                  <a:srgbClr val="26245F"/>
                </a:solidFill>
              </a:rPr>
              <a:t>U.S. investors will test how the business scales in America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92BBBC9-80D4-4772-9676-9DD9E13E97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049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99941D2-4376-452A-A946-FA2DC14447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66850"/>
            <a:ext cx="9810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667C9A"/>
                </a:solidFill>
              </a:defRPr>
            </a:pPr>
            <a:r>
              <a:rPr sz="1425" b="0" i="0">
                <a:solidFill>
                  <a:srgbClr val="667C9A"/>
                </a:solidFill>
              </a:rPr>
              <a:t>Finnish traction establishes credibility; the U.S. investment case must explain what happens next in this market.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FB489B0-4D45-4F96-B126-9852CCAFF4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95500"/>
            <a:ext cx="4000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ED1B2F"/>
                </a:solidFill>
              </a:defRPr>
            </a:pPr>
            <a:r>
              <a:rPr sz="1275" b="1" i="0">
                <a:solidFill>
                  <a:srgbClr val="ED1B2F"/>
                </a:solidFill>
              </a:rPr>
              <a:t>01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DC58A54-1600-4817-A423-84AF20410D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2095500"/>
            <a:ext cx="3714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26245F"/>
                </a:solidFill>
              </a:defRPr>
            </a:pPr>
            <a:r>
              <a:rPr sz="1800" b="1" i="0">
                <a:solidFill>
                  <a:srgbClr val="26245F"/>
                </a:solidFill>
              </a:rPr>
              <a:t>Market ambition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99B0513-AFF4-430D-AC5B-DE3F1ADEE2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2495550"/>
            <a:ext cx="44767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5364A"/>
                </a:solidFill>
              </a:defRPr>
            </a:pPr>
            <a:r>
              <a:rPr sz="1275" b="1" i="0">
                <a:solidFill>
                  <a:srgbClr val="25364A"/>
                </a:solidFill>
              </a:rPr>
              <a:t>Can this become a large U.S. business?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DA0F823-9FB9-4B07-BCBB-76148B4D6E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3009900"/>
            <a:ext cx="4476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Define the first customer segment and expansion path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9B66614-E03A-4ACD-BE83-80B4D0D0EB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095500"/>
            <a:ext cx="4000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ED1B2F"/>
                </a:solidFill>
              </a:defRPr>
            </a:pPr>
            <a:r>
              <a:rPr sz="1275" b="1" i="0">
                <a:solidFill>
                  <a:srgbClr val="ED1B2F"/>
                </a:solidFill>
              </a:rPr>
              <a:t>02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E79C4DE-2ADA-4453-8B9B-9FA3E76352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095500"/>
            <a:ext cx="3714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26245F"/>
                </a:solidFill>
              </a:defRPr>
            </a:pPr>
            <a:r>
              <a:rPr sz="1800" b="1" i="0">
                <a:solidFill>
                  <a:srgbClr val="26245F"/>
                </a:solidFill>
              </a:rPr>
              <a:t>Local relevance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1FF225C-4170-4D53-BF21-12F4C85AB8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495550"/>
            <a:ext cx="44767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5364A"/>
                </a:solidFill>
              </a:defRPr>
            </a:pPr>
            <a:r>
              <a:rPr sz="1275" b="1" i="0">
                <a:solidFill>
                  <a:srgbClr val="25364A"/>
                </a:solidFill>
              </a:rPr>
              <a:t>Why enter America—and why now?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150CF57-1E03-46D6-AD97-0F124213A7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3009900"/>
            <a:ext cx="4476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Bring U.S. customer discovery, pilots or pipeline evidence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6598046-7537-445B-961D-2B2733F6AB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790950"/>
            <a:ext cx="4000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ED1B2F"/>
                </a:solidFill>
              </a:defRPr>
            </a:pPr>
            <a:r>
              <a:rPr sz="1275" b="1" i="0">
                <a:solidFill>
                  <a:srgbClr val="ED1B2F"/>
                </a:solidFill>
              </a:rPr>
              <a:t>03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F43F9A2-4A09-4E13-AB0F-4DD64DAB29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3790950"/>
            <a:ext cx="3714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26245F"/>
                </a:solidFill>
              </a:defRPr>
            </a:pPr>
            <a:r>
              <a:rPr sz="1800" b="1" i="0">
                <a:solidFill>
                  <a:srgbClr val="26245F"/>
                </a:solidFill>
              </a:rPr>
              <a:t>Commercial engine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AAB9FD2-04FD-4870-8EB1-2A900E02DA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4191000"/>
            <a:ext cx="44767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5364A"/>
                </a:solidFill>
              </a:defRPr>
            </a:pPr>
            <a:r>
              <a:rPr sz="1275" b="1" i="0">
                <a:solidFill>
                  <a:srgbClr val="25364A"/>
                </a:solidFill>
              </a:rPr>
              <a:t>How will demand be created and converted?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B18DC41-85A5-4715-87BB-781925F025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4705350"/>
            <a:ext cx="4476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Explain the sales motion, ownership and payback logic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80A204D-28A1-4313-8643-E4C1627134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790950"/>
            <a:ext cx="4000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ED1B2F"/>
                </a:solidFill>
              </a:defRPr>
            </a:pPr>
            <a:r>
              <a:rPr sz="1275" b="1" i="0">
                <a:solidFill>
                  <a:srgbClr val="ED1B2F"/>
                </a:solidFill>
              </a:rPr>
              <a:t>04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BBB5E69-2325-4478-BD53-03D73106C8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3790950"/>
            <a:ext cx="3714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26245F"/>
                </a:solidFill>
              </a:defRPr>
            </a:pPr>
            <a:r>
              <a:rPr sz="1800" b="1" i="0">
                <a:solidFill>
                  <a:srgbClr val="26245F"/>
                </a:solidFill>
              </a:rPr>
              <a:t>Execution readiness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55F3554-A89E-449B-903B-EA6EBB617D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4191000"/>
            <a:ext cx="44767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5364A"/>
                </a:solidFill>
              </a:defRPr>
            </a:pPr>
            <a:r>
              <a:rPr sz="1275" b="1" i="0">
                <a:solidFill>
                  <a:srgbClr val="25364A"/>
                </a:solidFill>
              </a:rPr>
              <a:t>Can leadership operate at U.S. pace?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9D3A526-2FBC-4EA8-BFE7-FC9DA410F9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4705350"/>
            <a:ext cx="4476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Show decision rights, reporting cadence and adaptability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B00A477-87DC-4FDE-9DA5-830CA95A14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600700"/>
            <a:ext cx="1097280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3"/>
          </a:solidFill>
          <a:ln xmlns:a="http://schemas.openxmlformats.org/drawingml/2006/main" w="0">
            <a:solidFill>
              <a:srgbClr val="E8EDF3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915E8E98-6C3F-47F7-AC3C-E21FD6DD42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781675"/>
            <a:ext cx="10477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667C9A"/>
                </a:solidFill>
              </a:defRPr>
            </a:pPr>
            <a:r>
              <a:rPr sz="1500" b="1" i="0">
                <a:solidFill>
                  <a:srgbClr val="667C9A"/>
                </a:solidFill>
              </a:rPr>
              <a:t>A strong U.S. pitch explains exactly what the new capital will achieve in the American market.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E7744B2A-120B-4B31-BBFE-1BB806CCA3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D409CABD-6BBC-4CDF-A5E5-B656556EC8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43675"/>
            <a:ext cx="4953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8799AF"/>
                </a:solidFill>
              </a:defRPr>
            </a:pPr>
            <a:r>
              <a:rPr sz="750" b="1" i="0">
                <a:solidFill>
                  <a:srgbClr val="8799AF"/>
                </a:solidFill>
              </a:rPr>
              <a:t>DO NOT DISTRIBUTE — FACC-NY MEMBER MATERIAL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10AC94DA-3ECC-487C-B83A-02ABF37759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543675"/>
            <a:ext cx="47244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0" i="0">
                <a:solidFill>
                  <a:srgbClr val="8799AF"/>
                </a:solidFill>
              </a:defRPr>
            </a:pPr>
            <a:r>
              <a:rPr sz="750" b="0" i="0">
                <a:solidFill>
                  <a:srgbClr val="8799AF"/>
                </a:solidFill>
              </a:rPr>
              <a:t>Finnish American Chamber of Commerce in New York</a:t>
            </a:r>
          </a:p>
        </p:txBody>
      </p:sp>
    </p:spTree>
    <p:extLst>
      <p:ext uri="{BB962C8B-B14F-4D97-AF65-F5344CB8AC3E}">
        <p14:creationId xmlns:p14="http://schemas.microsoft.com/office/powerpoint/2010/main" val="78314337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4EF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4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1d5a0c2c0c24979"/>
          <a:stretch xmlns:a="http://schemas.openxmlformats.org/drawingml/2006/main"/>
        </p:blipFill>
        <p:spPr>
          <a:xfrm xmlns:a="http://schemas.openxmlformats.org/drawingml/2006/main">
            <a:off x="609600" y="249415"/>
            <a:ext cx="285750" cy="291745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6C4E5FD-217B-4F79-A6C9-4A561F3105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04800"/>
            <a:ext cx="4095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667C9A"/>
                </a:solidFill>
              </a:defRPr>
            </a:pPr>
            <a:r>
              <a:rPr sz="975" b="1" i="0">
                <a:solidFill>
                  <a:srgbClr val="667C9A"/>
                </a:solidFill>
              </a:rPr>
              <a:t>FACC-NY MEMBER CAPITAL GUIDE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9415391-7B0B-4830-9E4A-DF1298FC4E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38125"/>
            <a:ext cx="1485900" cy="266700"/>
          </a:xfrm>
          <a:prstGeom xmlns:a="http://schemas.openxmlformats.org/drawingml/2006/main" prst="roundRect">
            <a:avLst>
              <a:gd name="adj" fmla="val 42857"/>
            </a:avLst>
          </a:prstGeom>
          <a:solidFill xmlns:a="http://schemas.openxmlformats.org/drawingml/2006/main">
            <a:srgbClr val="FDE8EC"/>
          </a:solidFill>
          <a:ln xmlns:a="http://schemas.openxmlformats.org/drawingml/2006/main" w="9525">
            <a:solidFill>
              <a:srgbClr val="F5B8C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8524946-21AE-46C4-8107-A49633C7E1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95275"/>
            <a:ext cx="14859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ED1B2F"/>
                </a:solidFill>
              </a:defRPr>
            </a:pPr>
            <a:r>
              <a:rPr sz="825" b="1" i="0">
                <a:solidFill>
                  <a:srgbClr val="ED1B2F"/>
                </a:solidFill>
              </a:rPr>
              <a:t>DO NOT DISTRIBUTE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58726E0-6004-4DD1-BB7A-341BB1C4AF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04800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8799AF"/>
                </a:solidFill>
              </a:defRPr>
            </a:pPr>
            <a:r>
              <a:rPr sz="975" b="1" i="0">
                <a:solidFill>
                  <a:srgbClr val="8799AF"/>
                </a:solidFill>
              </a:rPr>
              <a:t>05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CE2FF15-0145-4E7C-A8E4-759210259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6750"/>
            <a:ext cx="10572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26245F"/>
                </a:solidFill>
              </a:defRPr>
            </a:pPr>
            <a:r>
              <a:rPr sz="2850" b="1" i="0">
                <a:solidFill>
                  <a:srgbClr val="26245F"/>
                </a:solidFill>
              </a:rPr>
              <a:t>Finnish strengths require clear U.S. framing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F8FE025-BF6F-467F-993F-B110B06233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049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96855A7-E309-4965-8D96-10044D1AE6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66850"/>
            <a:ext cx="9810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667C9A"/>
                </a:solidFill>
              </a:defRPr>
            </a:pPr>
            <a:r>
              <a:rPr sz="1425" b="0" i="0">
                <a:solidFill>
                  <a:srgbClr val="667C9A"/>
                </a:solidFill>
              </a:rPr>
              <a:t>The goal is not to become more American; it is to explain why Finnish operating strengths support U.S. growth.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1A4CCD0-9964-4A8D-8EEB-DA0A803A82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38350"/>
            <a:ext cx="10972800" cy="476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245F"/>
          </a:solidFill>
          <a:ln xmlns:a="http://schemas.openxmlformats.org/drawingml/2006/main" w="0">
            <a:solidFill>
              <a:srgbClr val="26245F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573A520-4E68-4725-AA82-E02B41605D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200275"/>
            <a:ext cx="2571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FFFFFF"/>
                </a:solidFill>
              </a:defRPr>
            </a:pPr>
            <a:r>
              <a:rPr sz="900" b="1" i="0">
                <a:solidFill>
                  <a:srgbClr val="FFFFFF"/>
                </a:solidFill>
              </a:rPr>
              <a:t>FINNISH STRENGTH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9904B32-2D6E-4248-9CC8-29720AC5D7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29025" y="2200275"/>
            <a:ext cx="2857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FFFFFF"/>
                </a:solidFill>
              </a:defRPr>
            </a:pPr>
            <a:r>
              <a:rPr sz="900" b="1" i="0">
                <a:solidFill>
                  <a:srgbClr val="FFFFFF"/>
                </a:solidFill>
              </a:rPr>
              <a:t>U.S. INVESTOR MAY ASK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D754A22-942D-4F82-A358-91838167CE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2200275"/>
            <a:ext cx="2667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FFFFFF"/>
                </a:solidFill>
              </a:defRPr>
            </a:pPr>
            <a:r>
              <a:rPr sz="900" b="1" i="0">
                <a:solidFill>
                  <a:srgbClr val="FFFFFF"/>
                </a:solidFill>
              </a:rPr>
              <a:t>HOW TO POSITION IT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3772930-F0AB-4A86-9AD9-7DF9176153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72650" y="2200275"/>
            <a:ext cx="1809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FFFFFF"/>
                </a:solidFill>
              </a:defRPr>
            </a:pPr>
            <a:r>
              <a:rPr sz="900" b="1" i="0">
                <a:solidFill>
                  <a:srgbClr val="FFFFFF"/>
                </a:solidFill>
              </a:rPr>
              <a:t>EVIDENCE TO BRING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5513F48-3266-4544-AE7A-BA3E7F00DB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514600"/>
            <a:ext cx="10972800" cy="61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D703BBA-A261-4133-85F3-9A6AE56196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705100"/>
            <a:ext cx="2571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5364A"/>
                </a:solidFill>
              </a:defRPr>
            </a:pPr>
            <a:r>
              <a:rPr sz="1200" b="1" i="0">
                <a:solidFill>
                  <a:srgbClr val="25364A"/>
                </a:solidFill>
              </a:rPr>
              <a:t>Capital efficiency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5703320-5D73-40FF-B08A-424D9F7A95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29025" y="270510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Will you invest enough to win?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23E630B-1EAE-4F41-8FAC-90AD56F6B9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2705100"/>
            <a:ext cx="2571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667C9A"/>
                </a:solidFill>
              </a:defRPr>
            </a:pPr>
            <a:r>
              <a:rPr sz="1200" b="1" i="0">
                <a:solidFill>
                  <a:srgbClr val="667C9A"/>
                </a:solidFill>
              </a:rPr>
              <a:t>Disciplined scaling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9915FC5-0F99-4E86-BFB7-FC9480B4C3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72650" y="2705100"/>
            <a:ext cx="1657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667C9A"/>
                </a:solidFill>
              </a:defRPr>
            </a:pPr>
            <a:r>
              <a:rPr sz="1125" b="0" i="0">
                <a:solidFill>
                  <a:srgbClr val="667C9A"/>
                </a:solidFill>
              </a:rPr>
              <a:t>Growth per dollar; payback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E0E2450-B205-4351-AF22-B383A600BA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33725"/>
            <a:ext cx="10972800" cy="61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F2F6"/>
          </a:solidFill>
          <a:ln xmlns:a="http://schemas.openxmlformats.org/drawingml/2006/main" w="0">
            <a:solidFill>
              <a:srgbClr val="EDF2F6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CD7E14C-A947-4A8E-8BC5-58DC93C013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324225"/>
            <a:ext cx="2571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5364A"/>
                </a:solidFill>
              </a:defRPr>
            </a:pPr>
            <a:r>
              <a:rPr sz="1200" b="1" i="0">
                <a:solidFill>
                  <a:srgbClr val="25364A"/>
                </a:solidFill>
              </a:rPr>
              <a:t>Product excellence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68AA669-B8A1-4C54-B9D2-849B949926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29025" y="332422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Does the customer value it?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F06A8D8-7D07-4CEE-9BB6-9EDC6DB6F5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3324225"/>
            <a:ext cx="2571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667C9A"/>
                </a:solidFill>
              </a:defRPr>
            </a:pPr>
            <a:r>
              <a:rPr sz="1200" b="1" i="0">
                <a:solidFill>
                  <a:srgbClr val="667C9A"/>
                </a:solidFill>
              </a:rPr>
              <a:t>Outcome-led differentiation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56AABB8-E4E1-4CA1-8F38-8243934D42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72650" y="3324225"/>
            <a:ext cx="1657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667C9A"/>
                </a:solidFill>
              </a:defRPr>
            </a:pPr>
            <a:r>
              <a:rPr sz="1125" b="0" i="0">
                <a:solidFill>
                  <a:srgbClr val="667C9A"/>
                </a:solidFill>
              </a:rPr>
              <a:t>ROI; win / loss evidence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7055A32-F16C-484A-9B5A-6B0BE45179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752850"/>
            <a:ext cx="10972800" cy="61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B3EB183-4A21-46F5-A6F7-75476DC1C9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943350"/>
            <a:ext cx="2571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5364A"/>
                </a:solidFill>
              </a:defRPr>
            </a:pPr>
            <a:r>
              <a:rPr sz="1200" b="1" i="0">
                <a:solidFill>
                  <a:srgbClr val="25364A"/>
                </a:solidFill>
              </a:rPr>
              <a:t>Consensus culture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BC06D65-46EA-444B-AF63-B4562D0913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29025" y="394335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Who makes the final decision?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191AD77-AF03-408A-BB9A-B7EE859B73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3943350"/>
            <a:ext cx="2571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667C9A"/>
                </a:solidFill>
              </a:defRPr>
            </a:pPr>
            <a:r>
              <a:rPr sz="1200" b="1" i="0">
                <a:solidFill>
                  <a:srgbClr val="667C9A"/>
                </a:solidFill>
              </a:rPr>
              <a:t>Clear accountability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761FFEA8-9E65-49D5-8149-EDB0E1A920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72650" y="3943350"/>
            <a:ext cx="1657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667C9A"/>
                </a:solidFill>
              </a:defRPr>
            </a:pPr>
            <a:r>
              <a:rPr sz="1125" b="0" i="0">
                <a:solidFill>
                  <a:srgbClr val="667C9A"/>
                </a:solidFill>
              </a:rPr>
              <a:t>Named owners; operating cadence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E6603137-13A5-4685-92A6-54D3D1A99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371975"/>
            <a:ext cx="10972800" cy="61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F2F6"/>
          </a:solidFill>
          <a:ln xmlns:a="http://schemas.openxmlformats.org/drawingml/2006/main" w="0">
            <a:solidFill>
              <a:srgbClr val="EDF2F6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6D58AE59-4483-41FE-8512-A294E9FE10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562475"/>
            <a:ext cx="2571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5364A"/>
                </a:solidFill>
              </a:defRPr>
            </a:pPr>
            <a:r>
              <a:rPr sz="1200" b="1" i="0">
                <a:solidFill>
                  <a:srgbClr val="25364A"/>
                </a:solidFill>
              </a:rPr>
              <a:t>Finnish traction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BA8DC6FC-523F-4CB9-8DC6-96299330F0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29025" y="45624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Will demand repeat in America?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7CDDAD05-0464-457F-8816-2CF908A615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4562475"/>
            <a:ext cx="2571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667C9A"/>
                </a:solidFill>
              </a:defRPr>
            </a:pPr>
            <a:r>
              <a:rPr sz="1200" b="1" i="0">
                <a:solidFill>
                  <a:srgbClr val="667C9A"/>
                </a:solidFill>
              </a:rPr>
              <a:t>U.S. beachhead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ADAF8B34-42EF-4551-8CAB-FD1EBB033A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72650" y="4562475"/>
            <a:ext cx="1657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667C9A"/>
                </a:solidFill>
              </a:defRPr>
            </a:pPr>
            <a:r>
              <a:rPr sz="1125" b="0" i="0">
                <a:solidFill>
                  <a:srgbClr val="667C9A"/>
                </a:solidFill>
              </a:rPr>
              <a:t>Pilots; pipeline quality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F356C605-FC8A-43FD-B60C-63BB8F54DE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91100"/>
            <a:ext cx="10972800" cy="61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1D706674-FA14-4D22-B8AE-D89F84FB89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181600"/>
            <a:ext cx="2571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5364A"/>
                </a:solidFill>
              </a:defRPr>
            </a:pPr>
            <a:r>
              <a:rPr sz="1200" b="1" i="0">
                <a:solidFill>
                  <a:srgbClr val="25364A"/>
                </a:solidFill>
              </a:rPr>
              <a:t>Conservative forecast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6D52D3B6-33D3-4888-B36F-04908D1A33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29025" y="518160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Is the ambition large enough?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C51A2E47-657D-4BBF-B558-B448C681FC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5181600"/>
            <a:ext cx="2571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667C9A"/>
                </a:solidFill>
              </a:defRPr>
            </a:pPr>
            <a:r>
              <a:rPr sz="1200" b="1" i="0">
                <a:solidFill>
                  <a:srgbClr val="667C9A"/>
                </a:solidFill>
              </a:rPr>
              <a:t>Base case + upside logic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940E64DC-B38D-4D1B-8CD3-63FD88032E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72650" y="5181600"/>
            <a:ext cx="1657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667C9A"/>
                </a:solidFill>
              </a:defRPr>
            </a:pPr>
            <a:r>
              <a:rPr sz="1125" b="0" i="0">
                <a:solidFill>
                  <a:srgbClr val="667C9A"/>
                </a:solidFill>
              </a:rPr>
              <a:t>Drivers; sensitivities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1EFEB177-04B2-4EC0-8347-374B8BAA65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800725"/>
            <a:ext cx="109728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26245F"/>
                </a:solidFill>
              </a:defRPr>
            </a:pPr>
            <a:r>
              <a:rPr sz="1350" b="1" i="0">
                <a:solidFill>
                  <a:srgbClr val="26245F"/>
                </a:solidFill>
              </a:rPr>
              <a:t>Translation principle: preserve the substance; make the U.S. commercial relevance explicit.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AEF52A4E-0C04-4BDC-A3BA-8B4DAA2BDB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1D01F9D6-72DA-4BDC-94A5-8F512C1FFA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43675"/>
            <a:ext cx="4953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8799AF"/>
                </a:solidFill>
              </a:defRPr>
            </a:pPr>
            <a:r>
              <a:rPr sz="750" b="1" i="0">
                <a:solidFill>
                  <a:srgbClr val="8799AF"/>
                </a:solidFill>
              </a:rPr>
              <a:t>DO NOT DISTRIBUTE — FACC-NY MEMBER MATERIAL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EB0EAC10-EF77-4861-BBD3-6582FE68A2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543675"/>
            <a:ext cx="47244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0" i="0">
                <a:solidFill>
                  <a:srgbClr val="8799AF"/>
                </a:solidFill>
              </a:defRPr>
            </a:pPr>
            <a:r>
              <a:rPr sz="750" b="0" i="0">
                <a:solidFill>
                  <a:srgbClr val="8799AF"/>
                </a:solidFill>
              </a:rPr>
              <a:t>Finnish American Chamber of Commerce in New York</a:t>
            </a:r>
          </a:p>
        </p:txBody>
      </p:sp>
    </p:spTree>
    <p:extLst>
      <p:ext uri="{BB962C8B-B14F-4D97-AF65-F5344CB8AC3E}">
        <p14:creationId xmlns:p14="http://schemas.microsoft.com/office/powerpoint/2010/main" val="386729619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8b29f6306c648e3"/>
          <a:stretch xmlns:a="http://schemas.openxmlformats.org/drawingml/2006/main"/>
        </p:blipFill>
        <p:spPr>
          <a:xfrm xmlns:a="http://schemas.openxmlformats.org/drawingml/2006/main">
            <a:off x="609600" y="249415"/>
            <a:ext cx="285750" cy="291745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E3144C9-DB7F-412F-9B16-A88E47DB43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04800"/>
            <a:ext cx="4095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667C9A"/>
                </a:solidFill>
              </a:defRPr>
            </a:pPr>
            <a:r>
              <a:rPr sz="975" b="1" i="0">
                <a:solidFill>
                  <a:srgbClr val="667C9A"/>
                </a:solidFill>
              </a:rPr>
              <a:t>FACC-NY MEMBER CAPITAL GUIDE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5F9D91C-0491-40BC-B38A-63AB6451B2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38125"/>
            <a:ext cx="1485900" cy="266700"/>
          </a:xfrm>
          <a:prstGeom xmlns:a="http://schemas.openxmlformats.org/drawingml/2006/main" prst="roundRect">
            <a:avLst>
              <a:gd name="adj" fmla="val 42857"/>
            </a:avLst>
          </a:prstGeom>
          <a:solidFill xmlns:a="http://schemas.openxmlformats.org/drawingml/2006/main">
            <a:srgbClr val="FDE8EC"/>
          </a:solidFill>
          <a:ln xmlns:a="http://schemas.openxmlformats.org/drawingml/2006/main" w="9525">
            <a:solidFill>
              <a:srgbClr val="F5B8C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CC82BEC-5A76-4415-8DA6-3FF0E526ED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95275"/>
            <a:ext cx="14859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ED1B2F"/>
                </a:solidFill>
              </a:defRPr>
            </a:pPr>
            <a:r>
              <a:rPr sz="825" b="1" i="0">
                <a:solidFill>
                  <a:srgbClr val="ED1B2F"/>
                </a:solidFill>
              </a:rPr>
              <a:t>DO NOT DISTRIBUTE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1F5DB3B-C788-4DC0-BC5A-F2FDD67457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04800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8799AF"/>
                </a:solidFill>
              </a:defRPr>
            </a:pPr>
            <a:r>
              <a:rPr sz="975" b="1" i="0">
                <a:solidFill>
                  <a:srgbClr val="8799AF"/>
                </a:solidFill>
              </a:rPr>
              <a:t>06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AB0A321-33E3-4633-AE73-906E65EA4B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6750"/>
            <a:ext cx="10572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26245F"/>
                </a:solidFill>
              </a:defRPr>
            </a:pPr>
            <a:r>
              <a:rPr sz="2850" b="1" i="0">
                <a:solidFill>
                  <a:srgbClr val="26245F"/>
                </a:solidFill>
              </a:rPr>
              <a:t>U.S. term sheets may include unfamiliar protections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10AAB4A-3AE6-400F-83E2-A35EF10798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049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32DB08E-E1F1-4DDC-B954-82F2FDC241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66850"/>
            <a:ext cx="10287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667C9A"/>
                </a:solidFill>
              </a:defRPr>
            </a:pPr>
            <a:r>
              <a:rPr sz="1425" b="0" i="0">
                <a:solidFill>
                  <a:srgbClr val="667C9A"/>
                </a:solidFill>
              </a:rPr>
              <a:t>For first-time U.S. fundraisers, these provisions can affect sale proceeds, control and future financing flexibility.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823CC10-0953-4DB7-B341-F6E4DF9091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133600"/>
            <a:ext cx="7620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7C9A"/>
          </a:solidFill>
          <a:ln xmlns:a="http://schemas.openxmlformats.org/drawingml/2006/main" w="0">
            <a:solidFill>
              <a:srgbClr val="667C9A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EEFA028-B72B-4C9D-B9CE-BCDB0C8AAE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162175"/>
            <a:ext cx="11906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667C9A"/>
                </a:solidFill>
              </a:defRPr>
            </a:pPr>
            <a:r>
              <a:rPr sz="900" b="1" i="0">
                <a:solidFill>
                  <a:srgbClr val="667C9A"/>
                </a:solidFill>
              </a:rPr>
              <a:t>ECONOMICS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A902655-D15A-4912-B528-FF1870DBD1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2133600"/>
            <a:ext cx="3143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26245F"/>
                </a:solidFill>
              </a:defRPr>
            </a:pPr>
            <a:r>
              <a:rPr sz="1650" b="1" i="0">
                <a:solidFill>
                  <a:srgbClr val="26245F"/>
                </a:solidFill>
              </a:rPr>
              <a:t>Liquidation preference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C5F1615-2783-42CF-819A-02904EB833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0" y="2133600"/>
            <a:ext cx="5334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667C9A"/>
                </a:solidFill>
              </a:defRPr>
            </a:pPr>
            <a:r>
              <a:rPr sz="1275" b="0" i="0">
                <a:solidFill>
                  <a:srgbClr val="667C9A"/>
                </a:solidFill>
              </a:rPr>
              <a:t>Determines who receives sale proceeds first—and how much.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431D72B-38B7-4499-897E-3AA82886BD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838450"/>
            <a:ext cx="9982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ECA8D01-5DE6-46B2-A563-4F54DA4B98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971800"/>
            <a:ext cx="7620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1B2F"/>
          </a:solidFill>
          <a:ln xmlns:a="http://schemas.openxmlformats.org/drawingml/2006/main" w="0">
            <a:solidFill>
              <a:srgbClr val="ED1B2F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060C529-4731-467B-ACB4-BA5C9CFA5F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000375"/>
            <a:ext cx="11906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ED1B2F"/>
                </a:solidFill>
              </a:defRPr>
            </a:pPr>
            <a:r>
              <a:rPr sz="900" b="1" i="0">
                <a:solidFill>
                  <a:srgbClr val="ED1B2F"/>
                </a:solidFill>
              </a:rPr>
              <a:t>DOWNSIDE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878D557-41A9-46AD-86FB-FD179E603D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2971800"/>
            <a:ext cx="3143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26245F"/>
                </a:solidFill>
              </a:defRPr>
            </a:pPr>
            <a:r>
              <a:rPr sz="1650" b="1" i="0">
                <a:solidFill>
                  <a:srgbClr val="26245F"/>
                </a:solidFill>
              </a:rPr>
              <a:t>Anti-dilution protection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26AD216-CB5B-4C40-BAFC-CF5B6B271E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0" y="2971800"/>
            <a:ext cx="5334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667C9A"/>
                </a:solidFill>
              </a:defRPr>
            </a:pPr>
            <a:r>
              <a:rPr sz="1275" b="0" i="0">
                <a:solidFill>
                  <a:srgbClr val="667C9A"/>
                </a:solidFill>
              </a:rPr>
              <a:t>Adjusts investor economics after a later, lower-priced round.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E6B3AB3-3B95-413B-85DC-964322E198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676650"/>
            <a:ext cx="9982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A526360-A51F-43F2-8903-7D32C12B43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810000"/>
            <a:ext cx="7620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48B13"/>
          </a:solidFill>
          <a:ln xmlns:a="http://schemas.openxmlformats.org/drawingml/2006/main" w="0">
            <a:solidFill>
              <a:srgbClr val="D48B13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CF1322C-86AE-425F-AE90-8B64F10798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838575"/>
            <a:ext cx="11906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D48B13"/>
                </a:solidFill>
              </a:defRPr>
            </a:pPr>
            <a:r>
              <a:rPr sz="900" b="1" i="0">
                <a:solidFill>
                  <a:srgbClr val="D48B13"/>
                </a:solidFill>
              </a:rPr>
              <a:t>UPSIDE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B4C935E-7F9C-41B3-AFB9-B99F850579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3810000"/>
            <a:ext cx="3143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26245F"/>
                </a:solidFill>
              </a:defRPr>
            </a:pPr>
            <a:r>
              <a:rPr sz="1650" b="1" i="0">
                <a:solidFill>
                  <a:srgbClr val="26245F"/>
                </a:solidFill>
              </a:rPr>
              <a:t>Participation rights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895AF61-2247-47F8-B817-B8B8FE2475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0" y="3810000"/>
            <a:ext cx="5334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667C9A"/>
                </a:solidFill>
              </a:defRPr>
            </a:pPr>
            <a:r>
              <a:rPr sz="1275" b="0" i="0">
                <a:solidFill>
                  <a:srgbClr val="667C9A"/>
                </a:solidFill>
              </a:rPr>
              <a:t>May allow an investor to receive preference and share again.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17A8BDC-D9BD-4CF3-8B39-038D4D1E6A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514850"/>
            <a:ext cx="9982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D560149-216B-4D71-9930-60A28CBCCD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648200"/>
            <a:ext cx="7620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38A72"/>
          </a:solidFill>
          <a:ln xmlns:a="http://schemas.openxmlformats.org/drawingml/2006/main" w="0">
            <a:solidFill>
              <a:srgbClr val="138A72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6D69561-8FB4-44B2-B3BD-27E89ECD44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676775"/>
            <a:ext cx="11906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138A72"/>
                </a:solidFill>
              </a:defRPr>
            </a:pPr>
            <a:r>
              <a:rPr sz="900" b="1" i="0">
                <a:solidFill>
                  <a:srgbClr val="138A72"/>
                </a:solidFill>
              </a:rPr>
              <a:t>CONTROL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BA87658-212C-478C-A4FE-0627FAB8C7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4648200"/>
            <a:ext cx="3143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26245F"/>
                </a:solidFill>
              </a:defRPr>
            </a:pPr>
            <a:r>
              <a:rPr sz="1650" b="1" i="0">
                <a:solidFill>
                  <a:srgbClr val="26245F"/>
                </a:solidFill>
              </a:rPr>
              <a:t>Protective provisions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D1CC07B-A175-459E-94A3-3C6DB2F6DC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0" y="4648200"/>
            <a:ext cx="5334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667C9A"/>
                </a:solidFill>
              </a:defRPr>
            </a:pPr>
            <a:r>
              <a:rPr sz="1275" b="0" i="0">
                <a:solidFill>
                  <a:srgbClr val="667C9A"/>
                </a:solidFill>
              </a:rPr>
              <a:t>Gives investors approval rights over specified major decisions.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BAE86495-DBD4-4964-8DD2-035579E1C4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638800"/>
            <a:ext cx="1097280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245F"/>
          </a:solidFill>
          <a:ln xmlns:a="http://schemas.openxmlformats.org/drawingml/2006/main" w="0">
            <a:solidFill>
              <a:srgbClr val="26245F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2EFEC03B-E64C-4B45-A343-C0FF196187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838825"/>
            <a:ext cx="15716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ED1B2F"/>
                </a:solidFill>
              </a:defRPr>
            </a:pPr>
            <a:r>
              <a:rPr sz="900" b="1" i="0">
                <a:solidFill>
                  <a:srgbClr val="ED1B2F"/>
                </a:solidFill>
              </a:rPr>
              <a:t>NEGOTIATION LENS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15EE3979-9F17-4046-9B84-245316FD26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5781675"/>
            <a:ext cx="8572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FFFFFF"/>
                </a:solidFill>
              </a:defRPr>
            </a:pPr>
            <a:r>
              <a:rPr sz="1500" b="1" i="0">
                <a:solidFill>
                  <a:srgbClr val="FFFFFF"/>
                </a:solidFill>
              </a:rPr>
              <a:t>Use experienced U.S. counsel to model exit proceeds and future-round constraints.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AD8F5153-11D1-4D7E-B99B-3D80172525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4CA71794-325D-48C7-92BD-8F7A405FD7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43675"/>
            <a:ext cx="4953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8799AF"/>
                </a:solidFill>
              </a:defRPr>
            </a:pPr>
            <a:r>
              <a:rPr sz="750" b="1" i="0">
                <a:solidFill>
                  <a:srgbClr val="8799AF"/>
                </a:solidFill>
              </a:rPr>
              <a:t>DO NOT DISTRIBUTE — FACC-NY MEMBER MATERIAL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68EC5618-B966-4609-8A45-52524D0708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543675"/>
            <a:ext cx="47244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0" i="0">
                <a:solidFill>
                  <a:srgbClr val="8799AF"/>
                </a:solidFill>
              </a:defRPr>
            </a:pPr>
            <a:r>
              <a:rPr sz="750" b="0" i="0">
                <a:solidFill>
                  <a:srgbClr val="8799AF"/>
                </a:solidFill>
              </a:rPr>
              <a:t>Finnish American Chamber of Commerce in New York</a:t>
            </a:r>
          </a:p>
        </p:txBody>
      </p:sp>
    </p:spTree>
    <p:extLst>
      <p:ext uri="{BB962C8B-B14F-4D97-AF65-F5344CB8AC3E}">
        <p14:creationId xmlns:p14="http://schemas.microsoft.com/office/powerpoint/2010/main" val="1057076748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4EF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e19832acceb4994"/>
          <a:stretch xmlns:a="http://schemas.openxmlformats.org/drawingml/2006/main"/>
        </p:blipFill>
        <p:spPr>
          <a:xfrm xmlns:a="http://schemas.openxmlformats.org/drawingml/2006/main">
            <a:off x="609600" y="249415"/>
            <a:ext cx="285750" cy="291745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6B71795-4B76-4BD0-B761-1BE310A029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04800"/>
            <a:ext cx="4095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667C9A"/>
                </a:solidFill>
              </a:defRPr>
            </a:pPr>
            <a:r>
              <a:rPr sz="975" b="1" i="0">
                <a:solidFill>
                  <a:srgbClr val="667C9A"/>
                </a:solidFill>
              </a:rPr>
              <a:t>FACC-NY MEMBER CAPITAL GUIDE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D6A0B64-7498-4BA0-9F3F-01C9A83E9C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38125"/>
            <a:ext cx="1485900" cy="266700"/>
          </a:xfrm>
          <a:prstGeom xmlns:a="http://schemas.openxmlformats.org/drawingml/2006/main" prst="roundRect">
            <a:avLst>
              <a:gd name="adj" fmla="val 42857"/>
            </a:avLst>
          </a:prstGeom>
          <a:solidFill xmlns:a="http://schemas.openxmlformats.org/drawingml/2006/main">
            <a:srgbClr val="FDE8EC"/>
          </a:solidFill>
          <a:ln xmlns:a="http://schemas.openxmlformats.org/drawingml/2006/main" w="9525">
            <a:solidFill>
              <a:srgbClr val="F5B8C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2FA9C3F-10E3-4F92-B957-D11CE6F881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95275"/>
            <a:ext cx="14859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ED1B2F"/>
                </a:solidFill>
              </a:defRPr>
            </a:pPr>
            <a:r>
              <a:rPr sz="825" b="1" i="0">
                <a:solidFill>
                  <a:srgbClr val="ED1B2F"/>
                </a:solidFill>
              </a:rPr>
              <a:t>DO NOT DISTRIBUTE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14C65B1-922C-4CEA-8DAC-CE825365FB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04800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8799AF"/>
                </a:solidFill>
              </a:defRPr>
            </a:pPr>
            <a:r>
              <a:rPr sz="975" b="1" i="0">
                <a:solidFill>
                  <a:srgbClr val="8799AF"/>
                </a:solidFill>
              </a:rPr>
              <a:t>07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47D627D-36C4-4C0D-AAC1-9CC61EFF11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6750"/>
            <a:ext cx="10572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26245F"/>
                </a:solidFill>
              </a:defRPr>
            </a:pPr>
            <a:r>
              <a:rPr sz="2850" b="1" i="0">
                <a:solidFill>
                  <a:srgbClr val="26245F"/>
                </a:solidFill>
              </a:rPr>
              <a:t>U.S. dilution is evaluated through value creation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431C9E2-B765-408D-8503-CC82151ABF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049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146188F-9F0F-414A-A091-F9068B6192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66850"/>
            <a:ext cx="10477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667C9A"/>
                </a:solidFill>
              </a:defRPr>
            </a:pPr>
            <a:r>
              <a:rPr sz="1425" b="0" i="0">
                <a:solidFill>
                  <a:srgbClr val="667C9A"/>
                </a:solidFill>
              </a:rPr>
              <a:t>Finnish founders should evaluate ownership together with the growth capacity and company value a round may create.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4797F5B-06F2-4DF8-B191-A74FFC998D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00250"/>
            <a:ext cx="7810500" cy="3714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CD57B98-F2B0-43F4-81B6-84BA421FB3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209800"/>
            <a:ext cx="428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6245F"/>
                </a:solidFill>
              </a:defRPr>
            </a:pPr>
            <a:r>
              <a:rPr sz="975" b="1" i="0">
                <a:solidFill>
                  <a:srgbClr val="26245F"/>
                </a:solidFill>
              </a:rPr>
              <a:t>ILLUSTRATIVE OWNERSHIP EVOLUTION</a:t>
            </a:r>
          </a:p>
        </p:txBody>
      </p:sp>
      <p:graphicFrame>
        <p:nvGraphicFramePr>
          <p:cNvPr id="34" name="Chart"/>
          <p:cNvGraphicFramePr/>
          <p:nvPr/>
        </p:nvGraphicFramePr>
        <p:xfrm>
          <a:off xmlns:a="http://schemas.openxmlformats.org/drawingml/2006/main" x="838200" y="2619375"/>
          <a:ext xmlns:a="http://schemas.openxmlformats.org/drawingml/2006/main" cx="7239000" cy="2619375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d4a546e2232d47b8"/>
          </a:graphicData>
        </a:graphic>
      </p:graphicFrame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48FDF6C-417E-49F9-8773-688E5071CE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215265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667C9A"/>
                </a:solidFill>
              </a:defRPr>
            </a:pPr>
            <a:r>
              <a:rPr sz="975" b="1" i="0">
                <a:solidFill>
                  <a:srgbClr val="667C9A"/>
                </a:solidFill>
              </a:rPr>
              <a:t>VALUE-CREATION TEST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2F9C7B6-13BF-44B9-9126-72F148F9C3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2552700"/>
            <a:ext cx="23812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26245F"/>
                </a:solidFill>
              </a:defRPr>
            </a:pPr>
            <a:r>
              <a:rPr sz="1725" b="1" i="0">
                <a:solidFill>
                  <a:srgbClr val="26245F"/>
                </a:solidFill>
              </a:rPr>
              <a:t>Will the financing grow expected value faster than it reduces ownership?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9398242-E2C3-49C2-8AA8-FEE0957188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392430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38A72"/>
          </a:solidFill>
          <a:ln xmlns:a="http://schemas.openxmlformats.org/drawingml/2006/main" w="0">
            <a:solidFill>
              <a:srgbClr val="138A72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D2D0924-4592-4143-B8B0-63D57C07F3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3848100"/>
            <a:ext cx="216217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Capital expands commercial capacity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10BF807-81F9-4E8C-A1A6-6CFB73125A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455295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38A72"/>
          </a:solidFill>
          <a:ln xmlns:a="http://schemas.openxmlformats.org/drawingml/2006/main" w="0">
            <a:solidFill>
              <a:srgbClr val="138A72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198AA1B-53DC-4E26-89B9-41F7C048C5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4476750"/>
            <a:ext cx="216217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New investors add signal and access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3DED11A-789D-45D2-9DF8-A2BE9F67C2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518160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38A72"/>
          </a:solidFill>
          <a:ln xmlns:a="http://schemas.openxmlformats.org/drawingml/2006/main" w="0">
            <a:solidFill>
              <a:srgbClr val="138A72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3FBD9EB-EAAB-4CC3-B51F-B6B50F99D3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5105400"/>
            <a:ext cx="216217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Milestones improve next-round leverage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959B9C3-DFEF-4BB3-9661-13D4C063C9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24550"/>
            <a:ext cx="781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0" i="1">
                <a:solidFill>
                  <a:srgbClr val="8799AF"/>
                </a:solidFill>
              </a:defRPr>
            </a:pPr>
            <a:r>
              <a:rPr sz="825" b="0" i="1">
                <a:solidFill>
                  <a:srgbClr val="8799AF"/>
                </a:solidFill>
              </a:rPr>
              <a:t>Illustrative only; not a market benchmark.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F569368-0B6F-407B-A35D-0A2149343E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980A33E-F696-469F-BD7B-9C44747F8D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43675"/>
            <a:ext cx="4953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8799AF"/>
                </a:solidFill>
              </a:defRPr>
            </a:pPr>
            <a:r>
              <a:rPr sz="750" b="1" i="0">
                <a:solidFill>
                  <a:srgbClr val="8799AF"/>
                </a:solidFill>
              </a:rPr>
              <a:t>DO NOT DISTRIBUTE — FACC-NY MEMBER MATERIAL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3E7B6F2-4D98-4BD4-9E97-BD67F402EC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543675"/>
            <a:ext cx="47244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0" i="0">
                <a:solidFill>
                  <a:srgbClr val="8799AF"/>
                </a:solidFill>
              </a:defRPr>
            </a:pPr>
            <a:r>
              <a:rPr sz="750" b="0" i="0">
                <a:solidFill>
                  <a:srgbClr val="8799AF"/>
                </a:solidFill>
              </a:rPr>
              <a:t>Finnish American Chamber of Commerce in New York</a:t>
            </a:r>
          </a:p>
        </p:txBody>
      </p:sp>
    </p:spTree>
    <p:extLst>
      <p:ext uri="{BB962C8B-B14F-4D97-AF65-F5344CB8AC3E}">
        <p14:creationId xmlns:p14="http://schemas.microsoft.com/office/powerpoint/2010/main" val="473775976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1a2a281aedd48fa"/>
          <a:stretch xmlns:a="http://schemas.openxmlformats.org/drawingml/2006/main"/>
        </p:blipFill>
        <p:spPr>
          <a:xfrm xmlns:a="http://schemas.openxmlformats.org/drawingml/2006/main">
            <a:off x="609600" y="249415"/>
            <a:ext cx="285750" cy="291745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591A2B1-3967-41E2-A6DF-08016F4508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04800"/>
            <a:ext cx="4095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667C9A"/>
                </a:solidFill>
              </a:defRPr>
            </a:pPr>
            <a:r>
              <a:rPr sz="975" b="1" i="0">
                <a:solidFill>
                  <a:srgbClr val="667C9A"/>
                </a:solidFill>
              </a:rPr>
              <a:t>FACC-NY MEMBER CAPITAL GUIDE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64E55EE-4005-47B8-B045-0D4D72AEA3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38125"/>
            <a:ext cx="1485900" cy="266700"/>
          </a:xfrm>
          <a:prstGeom xmlns:a="http://schemas.openxmlformats.org/drawingml/2006/main" prst="roundRect">
            <a:avLst>
              <a:gd name="adj" fmla="val 42857"/>
            </a:avLst>
          </a:prstGeom>
          <a:solidFill xmlns:a="http://schemas.openxmlformats.org/drawingml/2006/main">
            <a:srgbClr val="FDE8EC"/>
          </a:solidFill>
          <a:ln xmlns:a="http://schemas.openxmlformats.org/drawingml/2006/main" w="9525">
            <a:solidFill>
              <a:srgbClr val="F5B8C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B93787A-D4B0-487D-95C5-F03630465C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95275"/>
            <a:ext cx="14859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ED1B2F"/>
                </a:solidFill>
              </a:defRPr>
            </a:pPr>
            <a:r>
              <a:rPr sz="825" b="1" i="0">
                <a:solidFill>
                  <a:srgbClr val="ED1B2F"/>
                </a:solidFill>
              </a:rPr>
              <a:t>DO NOT DISTRIBUTE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81CBE9D-DC3C-4DD0-9A1F-86EAE39CC7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04800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8799AF"/>
                </a:solidFill>
              </a:defRPr>
            </a:pPr>
            <a:r>
              <a:rPr sz="975" b="1" i="0">
                <a:solidFill>
                  <a:srgbClr val="8799AF"/>
                </a:solidFill>
              </a:rPr>
              <a:t>08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72512D2-7AD5-4D0B-B865-414A6ED9C4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6750"/>
            <a:ext cx="10572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26245F"/>
                </a:solidFill>
              </a:defRPr>
            </a:pPr>
            <a:r>
              <a:rPr sz="2850" b="1" i="0">
                <a:solidFill>
                  <a:srgbClr val="26245F"/>
                </a:solidFill>
              </a:rPr>
              <a:t>U.S. investors often expect a more active board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3C5B349-36D3-4126-A6C3-B2A3309531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049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C982D53-A64D-4D20-BCB3-22BDE3627D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66850"/>
            <a:ext cx="10572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667C9A"/>
                </a:solidFill>
              </a:defRPr>
            </a:pPr>
            <a:r>
              <a:rPr sz="1425" b="0" i="0">
                <a:solidFill>
                  <a:srgbClr val="667C9A"/>
                </a:solidFill>
              </a:rPr>
              <a:t>Finnish founders accustomed to informal governance should expect reporting, oversight and board roles to formalize quickly.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A6711B2-0BB1-4182-8D56-C93560581E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219450"/>
            <a:ext cx="9429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CED4DC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B664CC5-04EE-4021-A0DA-0EFD63EE01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3048000"/>
            <a:ext cx="342900" cy="342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6245F"/>
          </a:solidFill>
          <a:ln xmlns:a="http://schemas.openxmlformats.org/drawingml/2006/main" w="0">
            <a:solidFill>
              <a:srgbClr val="26245F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173F17B-E690-4B69-AC85-7BAF70E4D2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3124200"/>
            <a:ext cx="342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1" i="0">
                <a:solidFill>
                  <a:srgbClr val="FFFFFF"/>
                </a:solidFill>
              </a:defRPr>
            </a:pPr>
            <a:r>
              <a:rPr sz="975" b="1" i="0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D905EC3-9560-47C4-8B0C-DF0607DDF9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333625"/>
            <a:ext cx="1676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 i="0">
                <a:solidFill>
                  <a:srgbClr val="667C9A"/>
                </a:solidFill>
              </a:defRPr>
            </a:pPr>
            <a:r>
              <a:rPr sz="900" b="1" i="0">
                <a:solidFill>
                  <a:srgbClr val="667C9A"/>
                </a:solidFill>
              </a:rPr>
              <a:t>PRE-SEED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5458957-87D7-4431-9582-BD91256246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638550"/>
            <a:ext cx="2057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26245F"/>
                </a:solidFill>
              </a:defRPr>
            </a:pPr>
            <a:r>
              <a:rPr sz="1350" b="1" i="0">
                <a:solidFill>
                  <a:srgbClr val="26245F"/>
                </a:solidFill>
              </a:rPr>
              <a:t>Founder-controlled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DCE5F2C-A960-48E7-9914-5690E6C50A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238625"/>
            <a:ext cx="2057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Informal advice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4A7F292-36E7-40C9-8235-657672AD0C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62425" y="3048000"/>
            <a:ext cx="342900" cy="342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67C9A"/>
          </a:solidFill>
          <a:ln xmlns:a="http://schemas.openxmlformats.org/drawingml/2006/main" w="0">
            <a:solidFill>
              <a:srgbClr val="667C9A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0BBFA74-2C4B-4850-9C33-87F96DAC49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62425" y="3124200"/>
            <a:ext cx="342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1" i="0">
                <a:solidFill>
                  <a:srgbClr val="FFFFFF"/>
                </a:solidFill>
              </a:defRPr>
            </a:pPr>
            <a:r>
              <a:rPr sz="975" b="1" i="0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28DBD78-0526-443B-BB90-B20EF2640F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95675" y="2333625"/>
            <a:ext cx="1676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 i="0">
                <a:solidFill>
                  <a:srgbClr val="667C9A"/>
                </a:solidFill>
              </a:defRPr>
            </a:pPr>
            <a:r>
              <a:rPr sz="900" b="1" i="0">
                <a:solidFill>
                  <a:srgbClr val="667C9A"/>
                </a:solidFill>
              </a:rPr>
              <a:t>SEED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A192E7E-615D-4396-9B12-B9EB352937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05175" y="3638550"/>
            <a:ext cx="2057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26245F"/>
                </a:solidFill>
              </a:defRPr>
            </a:pPr>
            <a:r>
              <a:rPr sz="1350" b="1" i="0">
                <a:solidFill>
                  <a:srgbClr val="26245F"/>
                </a:solidFill>
              </a:rPr>
              <a:t>Investor voice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D46E80A-85F7-4A3F-A683-5903B724CC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05175" y="4238625"/>
            <a:ext cx="2057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Regular reporting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9E92876-2064-4584-8016-CC0DC83126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3048000"/>
            <a:ext cx="342900" cy="342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67C9A"/>
          </a:solidFill>
          <a:ln xmlns:a="http://schemas.openxmlformats.org/drawingml/2006/main" w="0">
            <a:solidFill>
              <a:srgbClr val="667C9A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8E1EEB8-5DA6-4AA6-8B92-E4F8CF7244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3124200"/>
            <a:ext cx="342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1" i="0">
                <a:solidFill>
                  <a:srgbClr val="FFFFFF"/>
                </a:solidFill>
              </a:defRPr>
            </a:pPr>
            <a:r>
              <a:rPr sz="975" b="1" i="0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7C07741-DD50-4F86-AF4B-B55AD65A1B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2333625"/>
            <a:ext cx="1676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 i="0">
                <a:solidFill>
                  <a:srgbClr val="667C9A"/>
                </a:solidFill>
              </a:defRPr>
            </a:pPr>
            <a:r>
              <a:rPr sz="900" b="1" i="0">
                <a:solidFill>
                  <a:srgbClr val="667C9A"/>
                </a:solidFill>
              </a:rPr>
              <a:t>SERIES A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CE2806A-4591-4158-A3C7-23820BFD3E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3638550"/>
            <a:ext cx="2057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26245F"/>
                </a:solidFill>
              </a:defRPr>
            </a:pPr>
            <a:r>
              <a:rPr sz="1350" b="1" i="0">
                <a:solidFill>
                  <a:srgbClr val="26245F"/>
                </a:solidFill>
              </a:rPr>
              <a:t>Institutional board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A05AF2D-131E-4930-BAAC-86DEE92432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4238625"/>
            <a:ext cx="2057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Independent lens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45F0BCF-D9B2-4143-9AB1-166369E846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72675" y="3048000"/>
            <a:ext cx="342900" cy="342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67C9A"/>
          </a:solidFill>
          <a:ln xmlns:a="http://schemas.openxmlformats.org/drawingml/2006/main" w="0">
            <a:solidFill>
              <a:srgbClr val="667C9A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1E8A4A5-1417-4156-9514-B2145C98F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72675" y="3124200"/>
            <a:ext cx="342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1" i="0">
                <a:solidFill>
                  <a:srgbClr val="FFFFFF"/>
                </a:solidFill>
              </a:defRPr>
            </a:pPr>
            <a:r>
              <a:rPr sz="975" b="1" i="0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3B9267F-F213-478E-A6A5-ABD896F726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05925" y="2333625"/>
            <a:ext cx="1676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 i="0">
                <a:solidFill>
                  <a:srgbClr val="667C9A"/>
                </a:solidFill>
              </a:defRPr>
            </a:pPr>
            <a:r>
              <a:rPr sz="900" b="1" i="0">
                <a:solidFill>
                  <a:srgbClr val="667C9A"/>
                </a:solidFill>
              </a:rPr>
              <a:t>GROWTH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7EFF6FC3-F62B-4E61-AF7E-9035008DA3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15425" y="3638550"/>
            <a:ext cx="2057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26245F"/>
                </a:solidFill>
              </a:defRPr>
            </a:pPr>
            <a:r>
              <a:rPr sz="1350" b="1" i="0">
                <a:solidFill>
                  <a:srgbClr val="26245F"/>
                </a:solidFill>
              </a:rPr>
              <a:t>Performance governance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B8027DC5-CB73-4C9E-AEDD-C2BA073C0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15425" y="4238625"/>
            <a:ext cx="2057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Committee depth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13B8D096-4856-4E1A-B520-905BC8C239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33950"/>
            <a:ext cx="10972800" cy="895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3"/>
          </a:solidFill>
          <a:ln xmlns:a="http://schemas.openxmlformats.org/drawingml/2006/main" w="0">
            <a:solidFill>
              <a:srgbClr val="E8EDF3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40C685E3-2BD7-400D-AEC0-80FB34FC0B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133975"/>
            <a:ext cx="1762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667C9A"/>
                </a:solidFill>
              </a:defRPr>
            </a:pPr>
            <a:r>
              <a:rPr sz="1125" b="1" i="0">
                <a:solidFill>
                  <a:srgbClr val="667C9A"/>
                </a:solidFill>
              </a:rPr>
              <a:t>Design principle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10D648F3-87A6-495D-9121-2BB960AE61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5076825"/>
            <a:ext cx="8572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26245F"/>
                </a:solidFill>
              </a:defRPr>
            </a:pPr>
            <a:r>
              <a:rPr sz="1500" b="1" i="0">
                <a:solidFill>
                  <a:srgbClr val="26245F"/>
                </a:solidFill>
              </a:rPr>
              <a:t>Agree board roles, decision rights and reporting expectations before financing discussions create urgency.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0434AF94-6A05-4643-9F78-29A5307BA9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B35E6955-0CC4-4A1B-8E45-D1B9593110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43675"/>
            <a:ext cx="4953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8799AF"/>
                </a:solidFill>
              </a:defRPr>
            </a:pPr>
            <a:r>
              <a:rPr sz="750" b="1" i="0">
                <a:solidFill>
                  <a:srgbClr val="8799AF"/>
                </a:solidFill>
              </a:rPr>
              <a:t>DO NOT DISTRIBUTE — FACC-NY MEMBER MATERIAL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2BC6156B-D441-4F88-BB16-F809E7EF74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543675"/>
            <a:ext cx="47244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0" i="0">
                <a:solidFill>
                  <a:srgbClr val="8799AF"/>
                </a:solidFill>
              </a:defRPr>
            </a:pPr>
            <a:r>
              <a:rPr sz="750" b="0" i="0">
                <a:solidFill>
                  <a:srgbClr val="8799AF"/>
                </a:solidFill>
              </a:rPr>
              <a:t>Finnish American Chamber of Commerce in New York</a:t>
            </a:r>
          </a:p>
        </p:txBody>
      </p:sp>
    </p:spTree>
    <p:extLst>
      <p:ext uri="{BB962C8B-B14F-4D97-AF65-F5344CB8AC3E}">
        <p14:creationId xmlns:p14="http://schemas.microsoft.com/office/powerpoint/2010/main" val="362858093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4EF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99f44eb56794964"/>
          <a:stretch xmlns:a="http://schemas.openxmlformats.org/drawingml/2006/main"/>
        </p:blipFill>
        <p:spPr>
          <a:xfrm xmlns:a="http://schemas.openxmlformats.org/drawingml/2006/main">
            <a:off x="609600" y="249415"/>
            <a:ext cx="285750" cy="291745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EE1A341-A446-45E6-A8F2-4A38784DCF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04800"/>
            <a:ext cx="4095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667C9A"/>
                </a:solidFill>
              </a:defRPr>
            </a:pPr>
            <a:r>
              <a:rPr sz="975" b="1" i="0">
                <a:solidFill>
                  <a:srgbClr val="667C9A"/>
                </a:solidFill>
              </a:rPr>
              <a:t>FACC-NY MEMBER CAPITAL GUIDE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EA41B75-0A71-47B3-8648-3777359DE6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38125"/>
            <a:ext cx="1485900" cy="266700"/>
          </a:xfrm>
          <a:prstGeom xmlns:a="http://schemas.openxmlformats.org/drawingml/2006/main" prst="roundRect">
            <a:avLst>
              <a:gd name="adj" fmla="val 42857"/>
            </a:avLst>
          </a:prstGeom>
          <a:solidFill xmlns:a="http://schemas.openxmlformats.org/drawingml/2006/main">
            <a:srgbClr val="FDE8EC"/>
          </a:solidFill>
          <a:ln xmlns:a="http://schemas.openxmlformats.org/drawingml/2006/main" w="9525">
            <a:solidFill>
              <a:srgbClr val="F5B8C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233E427-879C-49B3-92EE-961E9EA6DC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95275"/>
            <a:ext cx="14859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ED1B2F"/>
                </a:solidFill>
              </a:defRPr>
            </a:pPr>
            <a:r>
              <a:rPr sz="825" b="1" i="0">
                <a:solidFill>
                  <a:srgbClr val="ED1B2F"/>
                </a:solidFill>
              </a:rPr>
              <a:t>DO NOT DISTRIBUTE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0C9C76D-7912-4553-90E6-30DAD3F8A7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04800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8799AF"/>
                </a:solidFill>
              </a:defRPr>
            </a:pPr>
            <a:r>
              <a:rPr sz="975" b="1" i="0">
                <a:solidFill>
                  <a:srgbClr val="8799AF"/>
                </a:solidFill>
              </a:rPr>
              <a:t>09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537AD88-B5B7-47AA-AF9B-DE74D3E5C2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6750"/>
            <a:ext cx="10572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26245F"/>
                </a:solidFill>
              </a:defRPr>
            </a:pPr>
            <a:r>
              <a:rPr sz="2850" b="1" i="0">
                <a:solidFill>
                  <a:srgbClr val="26245F"/>
                </a:solidFill>
              </a:rPr>
              <a:t>Prepare before entering the U.S. investor market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D97FB90-19D5-4E97-85C0-2B248D1F50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049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0FE700C-B7A6-4F0F-9DFB-E978422DFB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66850"/>
            <a:ext cx="1000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667C9A"/>
                </a:solidFill>
              </a:defRPr>
            </a:pPr>
            <a:r>
              <a:rPr sz="1425" b="0" i="0">
                <a:solidFill>
                  <a:srgbClr val="667C9A"/>
                </a:solidFill>
              </a:rPr>
              <a:t>A prepared Finnish company can answer U.S.-specific questions consistently and run a more controlled process.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F6A1450-E713-42D6-893B-8580BB89BB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190750"/>
            <a:ext cx="1924050" cy="2724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03E4593-F307-4073-81C2-AB28D4525C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62200"/>
            <a:ext cx="4762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667C9A"/>
                </a:solidFill>
              </a:defRPr>
            </a:pPr>
            <a:r>
              <a:rPr sz="1200" b="1" i="0">
                <a:solidFill>
                  <a:srgbClr val="667C9A"/>
                </a:solidFill>
              </a:rPr>
              <a:t>01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2FED2F3-7B7B-46F2-8075-C0A9D642FB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724150"/>
            <a:ext cx="152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6245F"/>
                </a:solidFill>
              </a:defRPr>
            </a:pPr>
            <a:r>
              <a:rPr sz="1275" b="1" i="0">
                <a:solidFill>
                  <a:srgbClr val="26245F"/>
                </a:solidFill>
              </a:rPr>
              <a:t>DIAGNOSE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B7CD85F-5F89-47EA-B068-ABE55E411B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0670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8799AF"/>
                </a:solidFill>
              </a:defRPr>
            </a:pPr>
            <a:r>
              <a:rPr sz="1050" b="1" i="0">
                <a:solidFill>
                  <a:srgbClr val="8799AF"/>
                </a:solidFill>
              </a:rPr>
              <a:t>Weeks 1–2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2C3A334-9049-408B-8247-106E4505B8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448050"/>
            <a:ext cx="1581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8C56F63-A008-4903-9B03-C33F91F1D2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638550"/>
            <a:ext cx="15811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Investment thesis</a:t>
            </a:r>
          </a:p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Readiness gaps</a:t>
            </a:r>
          </a:p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Target raise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2B37340-7FC5-479A-BE43-C81CC1F7E7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2190750"/>
            <a:ext cx="1924050" cy="2724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49EA798-8AEB-46DF-AC38-590A210BCC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1800" y="2362200"/>
            <a:ext cx="4762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667C9A"/>
                </a:solidFill>
              </a:defRPr>
            </a:pPr>
            <a:r>
              <a:rPr sz="1200" b="1" i="0">
                <a:solidFill>
                  <a:srgbClr val="667C9A"/>
                </a:solidFill>
              </a:rPr>
              <a:t>02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DCA855E-E3BB-4E1B-84A0-0CB9EDCABA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1800" y="2724150"/>
            <a:ext cx="152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6245F"/>
                </a:solidFill>
              </a:defRPr>
            </a:pPr>
            <a:r>
              <a:rPr sz="1275" b="1" i="0">
                <a:solidFill>
                  <a:srgbClr val="26245F"/>
                </a:solidFill>
              </a:rPr>
              <a:t>BUILD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037E81B-9E7C-4F8B-9450-FD21094CA0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1800" y="30670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8799AF"/>
                </a:solidFill>
              </a:defRPr>
            </a:pPr>
            <a:r>
              <a:rPr sz="1050" b="1" i="0">
                <a:solidFill>
                  <a:srgbClr val="8799AF"/>
                </a:solidFill>
              </a:rPr>
              <a:t>Weeks 3–6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0BA96EE-1A5E-4761-BB3E-6A08AFC140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1800" y="3448050"/>
            <a:ext cx="1581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2B07078-5F3F-4D43-A7C1-A836235D47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1800" y="3638550"/>
            <a:ext cx="15811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Equity story</a:t>
            </a:r>
          </a:p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Data room</a:t>
            </a:r>
          </a:p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Operating model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CD069F9-7A1E-4F78-9AFB-68372A41B1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1100" y="2190750"/>
            <a:ext cx="1924050" cy="2724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8F55C5C-2B1B-47FE-B056-F28A8EF37E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2362200"/>
            <a:ext cx="4762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667C9A"/>
                </a:solidFill>
              </a:defRPr>
            </a:pPr>
            <a:r>
              <a:rPr sz="1200" b="1" i="0">
                <a:solidFill>
                  <a:srgbClr val="667C9A"/>
                </a:solidFill>
              </a:rPr>
              <a:t>03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A262219-2DC0-4039-AC9C-B0B119801D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2724150"/>
            <a:ext cx="152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6245F"/>
                </a:solidFill>
              </a:defRPr>
            </a:pPr>
            <a:r>
              <a:rPr sz="1275" b="1" i="0">
                <a:solidFill>
                  <a:srgbClr val="26245F"/>
                </a:solidFill>
              </a:rPr>
              <a:t>TARGET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30242AF-802D-45CD-AA8B-B497C5D4C1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30670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8799AF"/>
                </a:solidFill>
              </a:defRPr>
            </a:pPr>
            <a:r>
              <a:rPr sz="1050" b="1" i="0">
                <a:solidFill>
                  <a:srgbClr val="8799AF"/>
                </a:solidFill>
              </a:rPr>
              <a:t>Weeks 5–8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F862502-9DE3-45C1-8648-AF4A3FB26A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3448050"/>
            <a:ext cx="1581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B5C12A47-4EA3-4D6C-B24A-F97E5336C4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3638550"/>
            <a:ext cx="15811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Investor universe</a:t>
            </a:r>
          </a:p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Prioritization</a:t>
            </a:r>
          </a:p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Warm paths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9D28774D-55BD-492A-AC84-0B2F913CEF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190750"/>
            <a:ext cx="1924050" cy="2724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73C203EB-64D2-4D77-B33F-F98D87F017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3300" y="2362200"/>
            <a:ext cx="4762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667C9A"/>
                </a:solidFill>
              </a:defRPr>
            </a:pPr>
            <a:r>
              <a:rPr sz="1200" b="1" i="0">
                <a:solidFill>
                  <a:srgbClr val="667C9A"/>
                </a:solidFill>
              </a:rPr>
              <a:t>04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51EDD57E-164C-4177-BE17-8CC8E9E26A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3300" y="2724150"/>
            <a:ext cx="152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6245F"/>
                </a:solidFill>
              </a:defRPr>
            </a:pPr>
            <a:r>
              <a:rPr sz="1275" b="1" i="0">
                <a:solidFill>
                  <a:srgbClr val="26245F"/>
                </a:solidFill>
              </a:rPr>
              <a:t>RUN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A23BDDB9-E403-471F-A3F5-09EE74C4D2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3300" y="30670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8799AF"/>
                </a:solidFill>
              </a:defRPr>
            </a:pPr>
            <a:r>
              <a:rPr sz="1050" b="1" i="0">
                <a:solidFill>
                  <a:srgbClr val="8799AF"/>
                </a:solidFill>
              </a:rPr>
              <a:t>Weeks 8–14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C507B34E-A996-44C6-A38A-6B63AA43C0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3300" y="3448050"/>
            <a:ext cx="1581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0F76F29D-D873-4F6F-B3DC-D6A6C1E7A3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3300" y="3638550"/>
            <a:ext cx="15811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Meetings</a:t>
            </a:r>
          </a:p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Diligence</a:t>
            </a:r>
          </a:p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Term comparison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84CAABDA-EB45-4286-819B-BF74DBB9E4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2190750"/>
            <a:ext cx="1924050" cy="2724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245F"/>
          </a:solidFill>
          <a:ln xmlns:a="http://schemas.openxmlformats.org/drawingml/2006/main" w="9525">
            <a:solidFill>
              <a:srgbClr val="26245F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D1813B63-FA20-47C3-83E3-6F7E3C5C44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4050" y="2362200"/>
            <a:ext cx="4762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ED1B2F"/>
                </a:solidFill>
              </a:defRPr>
            </a:pPr>
            <a:r>
              <a:rPr sz="1200" b="1" i="0">
                <a:solidFill>
                  <a:srgbClr val="ED1B2F"/>
                </a:solidFill>
              </a:rPr>
              <a:t>05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2385D3F8-60AB-42F2-A93A-035209110A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4050" y="2724150"/>
            <a:ext cx="152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FFFFFF"/>
                </a:solidFill>
              </a:defRPr>
            </a:pPr>
            <a:r>
              <a:rPr sz="1275" b="1" i="0">
                <a:solidFill>
                  <a:srgbClr val="FFFFFF"/>
                </a:solidFill>
              </a:rPr>
              <a:t>CLOSE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59EB23B0-9BE0-49BA-B1EC-E535AF725D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4050" y="30670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BFD0DE"/>
                </a:solidFill>
              </a:defRPr>
            </a:pPr>
            <a:r>
              <a:rPr sz="1050" b="1" i="0">
                <a:solidFill>
                  <a:srgbClr val="BFD0DE"/>
                </a:solidFill>
              </a:rPr>
              <a:t>Weeks 14+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1AB27C6E-C275-4C66-AD8A-2804FA6B72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4050" y="3448050"/>
            <a:ext cx="1581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38526B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1CBCC45E-9EC2-4D88-B231-6AB6686152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4050" y="3638550"/>
            <a:ext cx="15811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FFFFFF"/>
                </a:solidFill>
              </a:defRPr>
            </a:pPr>
            <a:r>
              <a:rPr sz="1200" b="0" i="0">
                <a:solidFill>
                  <a:srgbClr val="FFFFFF"/>
                </a:solidFill>
              </a:rPr>
              <a:t>Documentation</a:t>
            </a:r>
          </a:p>
          <a:p xmlns:a="http://schemas.openxmlformats.org/drawingml/2006/main">
            <a:pPr algn="l">
              <a:defRPr sz="1200" b="0" i="0">
                <a:solidFill>
                  <a:srgbClr val="FFFFFF"/>
                </a:solidFill>
              </a:defRPr>
            </a:pPr>
            <a:r>
              <a:rPr sz="1200" b="0" i="0">
                <a:solidFill>
                  <a:srgbClr val="FFFFFF"/>
                </a:solidFill>
              </a:rPr>
              <a:t>Governance setup</a:t>
            </a:r>
          </a:p>
          <a:p xmlns:a="http://schemas.openxmlformats.org/drawingml/2006/main">
            <a:pPr algn="l">
              <a:defRPr sz="1200" b="0" i="0">
                <a:solidFill>
                  <a:srgbClr val="FFFFFF"/>
                </a:solidFill>
              </a:defRPr>
            </a:pPr>
            <a:r>
              <a:rPr sz="1200" b="0" i="0">
                <a:solidFill>
                  <a:srgbClr val="FFFFFF"/>
                </a:solidFill>
              </a:rPr>
              <a:t>Investor cadence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371733CC-A079-4ABF-BFF7-F59C14FDD9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257800"/>
            <a:ext cx="106870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3EC"/>
          </a:solidFill>
          <a:ln xmlns:a="http://schemas.openxmlformats.org/drawingml/2006/main" w="0">
            <a:solidFill>
              <a:srgbClr val="DDF3EC"/>
            </a:solidFill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2ECF444D-37B3-42AD-BB6B-2169CAB057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410200"/>
            <a:ext cx="1162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138A72"/>
                </a:solidFill>
              </a:defRPr>
            </a:pPr>
            <a:r>
              <a:rPr sz="975" b="1" i="0">
                <a:solidFill>
                  <a:srgbClr val="138A72"/>
                </a:solidFill>
              </a:rPr>
              <a:t>Critical path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6150FA50-3F0D-4405-836C-FBA2BB4523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5372100"/>
            <a:ext cx="8763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26245F"/>
                </a:solidFill>
              </a:defRPr>
            </a:pPr>
            <a:r>
              <a:rPr sz="1425" b="1" i="0">
                <a:solidFill>
                  <a:srgbClr val="26245F"/>
                </a:solidFill>
              </a:rPr>
              <a:t>U.S. narrative, supporting evidence and investor targeting must converge before launch.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F6263D1E-C120-4189-B562-88BC546C51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8DF62D84-EB42-4D39-A49F-DDF1666A64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43675"/>
            <a:ext cx="4953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8799AF"/>
                </a:solidFill>
              </a:defRPr>
            </a:pPr>
            <a:r>
              <a:rPr sz="750" b="1" i="0">
                <a:solidFill>
                  <a:srgbClr val="8799AF"/>
                </a:solidFill>
              </a:rPr>
              <a:t>DO NOT DISTRIBUTE — FACC-NY MEMBER MATERIAL  |  ILLUSTRATIVE TIMING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7B259662-B089-439A-9195-1CC1B041BA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543675"/>
            <a:ext cx="47244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0" i="0">
                <a:solidFill>
                  <a:srgbClr val="8799AF"/>
                </a:solidFill>
              </a:defRPr>
            </a:pPr>
            <a:r>
              <a:rPr sz="750" b="0" i="0">
                <a:solidFill>
                  <a:srgbClr val="8799AF"/>
                </a:solidFill>
              </a:rPr>
              <a:t>Finnish American Chamber of Commerce in New York</a:t>
            </a:r>
          </a:p>
        </p:txBody>
      </p:sp>
    </p:spTree>
    <p:extLst>
      <p:ext uri="{BB962C8B-B14F-4D97-AF65-F5344CB8AC3E}">
        <p14:creationId xmlns:p14="http://schemas.microsoft.com/office/powerpoint/2010/main" val="1721652189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2026-07-23T15:45:19.6650000Z</dcterms:created>
  <dcterms:modified xsi:type="dcterms:W3CDTF">2026-07-23T15:45:19.6650000Z</dcterms:modified>
</coreProperties>
</file>