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5257821a5d7442e" /><Relationship Type="http://schemas.openxmlformats.org/officeDocument/2006/relationships/extended-properties" Target="/docProps/app.xml" Id="R786b1d0025a64865" /><Relationship Type="http://schemas.openxmlformats.org/officeDocument/2006/relationships/officeDocument" Target="/ppt/presentation.xml" Id="R549032a49292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1b6e92624424c"/>
  </p:sldMasterIdLst>
  <p:notesMasterIdLst>
    <p:notesMasterId xmlns:r="http://schemas.openxmlformats.org/officeDocument/2006/relationships" r:id="R0d6112566a434565"/>
  </p:notesMasterIdLst>
  <p:sldIdLst>
    <p:sldId xmlns:r="http://schemas.openxmlformats.org/officeDocument/2006/relationships" id="256" r:id="R4c956da7f8094446"/>
    <p:sldId xmlns:r="http://schemas.openxmlformats.org/officeDocument/2006/relationships" id="257" r:id="R84df35bd17194b21"/>
    <p:sldId xmlns:r="http://schemas.openxmlformats.org/officeDocument/2006/relationships" id="258" r:id="Rab657f4d2a0243a9"/>
    <p:sldId xmlns:r="http://schemas.openxmlformats.org/officeDocument/2006/relationships" id="259" r:id="R9ed33887dd3b45e9"/>
    <p:sldId xmlns:r="http://schemas.openxmlformats.org/officeDocument/2006/relationships" id="260" r:id="R91f0026e7472428c"/>
    <p:sldId xmlns:r="http://schemas.openxmlformats.org/officeDocument/2006/relationships" id="261" r:id="Rf8db015f8b0547f0"/>
    <p:sldId xmlns:r="http://schemas.openxmlformats.org/officeDocument/2006/relationships" id="262" r:id="R72382b8139874779"/>
    <p:sldId xmlns:r="http://schemas.openxmlformats.org/officeDocument/2006/relationships" id="263" r:id="R3e074bb40407441c"/>
    <p:sldId xmlns:r="http://schemas.openxmlformats.org/officeDocument/2006/relationships" id="264" r:id="R15ed2e4c9627429e"/>
    <p:sldId xmlns:r="http://schemas.openxmlformats.org/officeDocument/2006/relationships" id="265" r:id="Rde36ba8cbe3442bf"/>
    <p:sldId xmlns:r="http://schemas.openxmlformats.org/officeDocument/2006/relationships" id="266" r:id="Re5ff722ee4df4bb1"/>
    <p:sldId xmlns:r="http://schemas.openxmlformats.org/officeDocument/2006/relationships" id="267" r:id="R678af854a66645db"/>
    <p:sldId xmlns:r="http://schemas.openxmlformats.org/officeDocument/2006/relationships" id="268" r:id="Rcb708716f7f74a18"/>
    <p:sldId xmlns:r="http://schemas.openxmlformats.org/officeDocument/2006/relationships" id="269" r:id="Rac5a328cdb6a41d1"/>
    <p:sldId xmlns:r="http://schemas.openxmlformats.org/officeDocument/2006/relationships" id="270" r:id="R98da103cbae247a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4e24030b7244ae9" /><Relationship Type="http://schemas.openxmlformats.org/officeDocument/2006/relationships/slideMaster" Target="/ppt/slideMasters/slideMaster1.xml" Id="R5201b6e92624424c" /><Relationship Type="http://schemas.openxmlformats.org/officeDocument/2006/relationships/notesMaster" Target="/ppt/notesMasters/notesMaster1.xml" Id="R0d6112566a434565" /><Relationship Type="http://schemas.openxmlformats.org/officeDocument/2006/relationships/presProps" Target="/ppt/presProps.xml" Id="Rb1e27013fdb54700" /><Relationship Type="http://schemas.openxmlformats.org/officeDocument/2006/relationships/tableStyles" Target="/ppt/tableStyles.xml" Id="Rc970816388ac4b62" /><Relationship Type="http://schemas.openxmlformats.org/officeDocument/2006/relationships/slide" Target="/ppt/slides/slide1.xml" Id="R4c956da7f8094446" /><Relationship Type="http://schemas.openxmlformats.org/officeDocument/2006/relationships/slide" Target="/ppt/slides/slide2.xml" Id="R84df35bd17194b21" /><Relationship Type="http://schemas.openxmlformats.org/officeDocument/2006/relationships/slide" Target="/ppt/slides/slide3.xml" Id="Rab657f4d2a0243a9" /><Relationship Type="http://schemas.openxmlformats.org/officeDocument/2006/relationships/slide" Target="/ppt/slides/slide4.xml" Id="R9ed33887dd3b45e9" /><Relationship Type="http://schemas.openxmlformats.org/officeDocument/2006/relationships/slide" Target="/ppt/slides/slide5.xml" Id="R91f0026e7472428c" /><Relationship Type="http://schemas.openxmlformats.org/officeDocument/2006/relationships/slide" Target="/ppt/slides/slide6.xml" Id="Rf8db015f8b0547f0" /><Relationship Type="http://schemas.openxmlformats.org/officeDocument/2006/relationships/slide" Target="/ppt/slides/slide7.xml" Id="R72382b8139874779" /><Relationship Type="http://schemas.openxmlformats.org/officeDocument/2006/relationships/slide" Target="/ppt/slides/slide8.xml" Id="R3e074bb40407441c" /><Relationship Type="http://schemas.openxmlformats.org/officeDocument/2006/relationships/slide" Target="/ppt/slides/slide9.xml" Id="R15ed2e4c9627429e" /><Relationship Type="http://schemas.openxmlformats.org/officeDocument/2006/relationships/slide" Target="/ppt/slides/slide10.xml" Id="Rde36ba8cbe3442bf" /><Relationship Type="http://schemas.openxmlformats.org/officeDocument/2006/relationships/slide" Target="/ppt/slides/slide11.xml" Id="Re5ff722ee4df4bb1" /><Relationship Type="http://schemas.openxmlformats.org/officeDocument/2006/relationships/slide" Target="/ppt/slides/slide12.xml" Id="R678af854a66645db" /><Relationship Type="http://schemas.openxmlformats.org/officeDocument/2006/relationships/slide" Target="/ppt/slides/slide13.xml" Id="Rcb708716f7f74a18" /><Relationship Type="http://schemas.openxmlformats.org/officeDocument/2006/relationships/slide" Target="/ppt/slides/slide14.xml" Id="Rac5a328cdb6a41d1" /><Relationship Type="http://schemas.openxmlformats.org/officeDocument/2006/relationships/slide" Target="/ppt/slides/slide15.xml" Id="R98da103cbae247a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66ff8d6c1584dc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2637ae7eba2466d" /><Relationship Type="http://schemas.openxmlformats.org/officeDocument/2006/relationships/notesMaster" Target="/ppt/notesMasters/notesMaster1.xml" Id="R76986a2df892486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7519a2715b94723" /><Relationship Type="http://schemas.openxmlformats.org/officeDocument/2006/relationships/notesMaster" Target="/ppt/notesMasters/notesMaster1.xml" Id="Re76ad5e1430c430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485b674522945a5" /><Relationship Type="http://schemas.openxmlformats.org/officeDocument/2006/relationships/notesMaster" Target="/ppt/notesMasters/notesMaster1.xml" Id="Rf3d4cd3e48a24cf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1adfca8a9614a5c" /><Relationship Type="http://schemas.openxmlformats.org/officeDocument/2006/relationships/notesMaster" Target="/ppt/notesMasters/notesMaster1.xml" Id="Re22d2c66efd047e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9088cdb98ac4b0d" /><Relationship Type="http://schemas.openxmlformats.org/officeDocument/2006/relationships/notesMaster" Target="/ppt/notesMasters/notesMaster1.xml" Id="Rc160edd42d10465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a0cbdc669504f89" /><Relationship Type="http://schemas.openxmlformats.org/officeDocument/2006/relationships/notesMaster" Target="/ppt/notesMasters/notesMaster1.xml" Id="R42c665cf26a144f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46d992eb62644b0" /><Relationship Type="http://schemas.openxmlformats.org/officeDocument/2006/relationships/notesMaster" Target="/ppt/notesMasters/notesMaster1.xml" Id="R55db253ab6e44b3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50cbb1fd2724a74" /><Relationship Type="http://schemas.openxmlformats.org/officeDocument/2006/relationships/notesMaster" Target="/ppt/notesMasters/notesMaster1.xml" Id="Ra9f564670bf4403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3d70cf332264cfb" /><Relationship Type="http://schemas.openxmlformats.org/officeDocument/2006/relationships/notesMaster" Target="/ppt/notesMasters/notesMaster1.xml" Id="R1881fabdee42455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4b845c7fcb84fbc" /><Relationship Type="http://schemas.openxmlformats.org/officeDocument/2006/relationships/notesMaster" Target="/ppt/notesMasters/notesMaster1.xml" Id="R6099f35cd334495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392eb9b803442b1" /><Relationship Type="http://schemas.openxmlformats.org/officeDocument/2006/relationships/notesMaster" Target="/ppt/notesMasters/notesMaster1.xml" Id="R303af49179c54e9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6e40a9a81a6496e" /><Relationship Type="http://schemas.openxmlformats.org/officeDocument/2006/relationships/notesMaster" Target="/ppt/notesMasters/notesMaster1.xml" Id="Ra3b723a50565474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e59ba0e7de741c8" /><Relationship Type="http://schemas.openxmlformats.org/officeDocument/2006/relationships/notesMaster" Target="/ppt/notesMasters/notesMaster1.xml" Id="R74d6d73f2d4b426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30fe45b661c4b22" /><Relationship Type="http://schemas.openxmlformats.org/officeDocument/2006/relationships/notesMaster" Target="/ppt/notesMasters/notesMaster1.xml" Id="R8f73130fd9254ab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b5ebbcc29ec4533" /><Relationship Type="http://schemas.openxmlformats.org/officeDocument/2006/relationships/notesMaster" Target="/ppt/notesMasters/notesMaster1.xml" Id="R1d36cd2922624c6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33abcc40045a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7c3e9a4cc104713" /><Relationship Type="http://schemas.openxmlformats.org/officeDocument/2006/relationships/slideLayout" Target="/ppt/slideLayouts/slideLayout1.xml" Id="R6346a6261068426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6a6261068426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b95aee5a4310" /><Relationship Type="http://schemas.openxmlformats.org/officeDocument/2006/relationships/image" Target="/ppt/media/image.png" Id="R2ffc9c5dcb5143b5" /><Relationship Type="http://schemas.openxmlformats.org/officeDocument/2006/relationships/notesSlide" Target="/ppt/notesSlides/notesSlide1.xml" Id="R8f02baffce9942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c1c115a849f0" /><Relationship Type="http://schemas.openxmlformats.org/officeDocument/2006/relationships/image" Target="/ppt/media/image10.png" Id="R30d6a13e3e1f4be7" /><Relationship Type="http://schemas.openxmlformats.org/officeDocument/2006/relationships/notesSlide" Target="/ppt/notesSlides/notesSlide10.xml" Id="Ra279bc9f01ff463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8aff796fb4b52" /><Relationship Type="http://schemas.openxmlformats.org/officeDocument/2006/relationships/image" Target="/ppt/media/image11.png" Id="R42974fd527fa4830" /><Relationship Type="http://schemas.openxmlformats.org/officeDocument/2006/relationships/notesSlide" Target="/ppt/notesSlides/notesSlide11.xml" Id="Ra6d974faaef04e6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4c5160b034911" /><Relationship Type="http://schemas.openxmlformats.org/officeDocument/2006/relationships/image" Target="/ppt/media/image12.png" Id="R9417bb5175df45a3" /><Relationship Type="http://schemas.openxmlformats.org/officeDocument/2006/relationships/notesSlide" Target="/ppt/notesSlides/notesSlide12.xml" Id="Ra31ba12ee8354f8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d26b46e5a4430" /><Relationship Type="http://schemas.openxmlformats.org/officeDocument/2006/relationships/image" Target="/ppt/media/image13.png" Id="R4d335bcd44d64635" /><Relationship Type="http://schemas.openxmlformats.org/officeDocument/2006/relationships/notesSlide" Target="/ppt/notesSlides/notesSlide13.xml" Id="R3b723c0c0e6a411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0ede4d7d472a" /><Relationship Type="http://schemas.openxmlformats.org/officeDocument/2006/relationships/image" Target="/ppt/media/image14.png" Id="R159c5c3d4f0d4f34" /><Relationship Type="http://schemas.openxmlformats.org/officeDocument/2006/relationships/notesSlide" Target="/ppt/notesSlides/notesSlide14.xml" Id="R2b8db9643bb045d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6a5710a5545ff" /><Relationship Type="http://schemas.openxmlformats.org/officeDocument/2006/relationships/image" Target="/ppt/media/image15.png" Id="R15567d6c0ccb470c" /><Relationship Type="http://schemas.openxmlformats.org/officeDocument/2006/relationships/notesSlide" Target="/ppt/notesSlides/notesSlide15.xml" Id="R87ca03a51b23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9ef53aa740fe" /><Relationship Type="http://schemas.openxmlformats.org/officeDocument/2006/relationships/image" Target="/ppt/media/image2.png" Id="Re381dcfbd18f4219" /><Relationship Type="http://schemas.openxmlformats.org/officeDocument/2006/relationships/notesSlide" Target="/ppt/notesSlides/notesSlide2.xml" Id="R66711d6dee38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a1dd772e4e17" /><Relationship Type="http://schemas.openxmlformats.org/officeDocument/2006/relationships/image" Target="/ppt/media/image3.png" Id="Rfe7ec69662304832" /><Relationship Type="http://schemas.openxmlformats.org/officeDocument/2006/relationships/notesSlide" Target="/ppt/notesSlides/notesSlide3.xml" Id="R61a2f2535960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0f3784a44150" /><Relationship Type="http://schemas.openxmlformats.org/officeDocument/2006/relationships/image" Target="/ppt/media/image4.png" Id="Rcf8f38a3f9294ddf" /><Relationship Type="http://schemas.openxmlformats.org/officeDocument/2006/relationships/notesSlide" Target="/ppt/notesSlides/notesSlide4.xml" Id="R1dbd1a8aff0b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cf81034345bb" /><Relationship Type="http://schemas.openxmlformats.org/officeDocument/2006/relationships/image" Target="/ppt/media/image5.png" Id="R3fe3e9ff7ecd4947" /><Relationship Type="http://schemas.openxmlformats.org/officeDocument/2006/relationships/notesSlide" Target="/ppt/notesSlides/notesSlide5.xml" Id="R547ba56a87fa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1da45385249c9" /><Relationship Type="http://schemas.openxmlformats.org/officeDocument/2006/relationships/image" Target="/ppt/media/image6.png" Id="R89db1cf0decb4710" /><Relationship Type="http://schemas.openxmlformats.org/officeDocument/2006/relationships/notesSlide" Target="/ppt/notesSlides/notesSlide6.xml" Id="R025425ba2769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16b9442374bd4" /><Relationship Type="http://schemas.openxmlformats.org/officeDocument/2006/relationships/image" Target="/ppt/media/image7.png" Id="R476d40df82ec4463" /><Relationship Type="http://schemas.openxmlformats.org/officeDocument/2006/relationships/notesSlide" Target="/ppt/notesSlides/notesSlide7.xml" Id="R37efa5d9f12a447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28025f4a4e8b" /><Relationship Type="http://schemas.openxmlformats.org/officeDocument/2006/relationships/image" Target="/ppt/media/image8.png" Id="R50a70665fdc14883" /><Relationship Type="http://schemas.openxmlformats.org/officeDocument/2006/relationships/notesSlide" Target="/ppt/notesSlides/notesSlide8.xml" Id="Rcdada3ceb8e846c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5968da7b4295" /><Relationship Type="http://schemas.openxmlformats.org/officeDocument/2006/relationships/image" Target="/ppt/media/image9.png" Id="R49d8433200594909" /><Relationship Type="http://schemas.openxmlformats.org/officeDocument/2006/relationships/notesSlide" Target="/ppt/notesSlides/notesSlide9.xml" Id="R832afd04df1a472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ED6444B-F13B-46DE-B3F1-B9870BEE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02FD12-D5D6-46ED-AA65-044B5C821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0">
            <a:solidFill>
              <a:srgbClr val="25364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59D259-98E4-4C19-872B-127471C7E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67C9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D44E51-A664-4A95-A7FA-F427D52D6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81000"/>
            <a:ext cx="514350" cy="504825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fc9c5dcb5143b5"/>
          <a:stretch xmlns:a="http://schemas.openxmlformats.org/drawingml/2006/main"/>
        </p:blipFill>
        <p:spPr>
          <a:xfrm xmlns:a="http://schemas.openxmlformats.org/drawingml/2006/main">
            <a:off x="609600" y="419466"/>
            <a:ext cx="419100" cy="427892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831C6E-A66D-431A-9441-1C4EC0366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C1865F-AE88-4272-8B9F-3DB29D867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70485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32B0B3-4C45-4104-B2F2-B66C0F175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B18C64-16C8-4C3D-9F00-109D48956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423BB7-EC49-4A1F-9FDA-FA474BE95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MEMBER CAPITAL MARKETS GUIDE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1CBDB8-77E0-4FD9-A7A2-F7F69B62F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695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Accessing U.S.</a:t>
            </a:r>
          </a:p>
          <a:p xmlns:a="http://schemas.openxmlformats.org/drawingml/2006/main">
            <a:pPr algn="l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capital markets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6BE338-F0E9-4422-BDF7-AB210724A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666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F4EFE8"/>
                </a:solidFill>
              </a:defRPr>
            </a:pPr>
            <a:r>
              <a:rPr sz="1650" b="0" i="0">
                <a:solidFill>
                  <a:srgbClr val="F4EFE8"/>
                </a:solidFill>
              </a:rPr>
              <a:t>A practical introduction for Finnish and Nordic companies evaluating U.S. investor visibility, exchange listings and OTCQX.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CC8456-8ACB-40C2-950A-6C3EEEF65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647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C4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5C2CD2-77E6-40A6-95B6-DFEDC7019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695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8EDF3"/>
                </a:solidFill>
              </a:defRPr>
            </a:pPr>
            <a:r>
              <a:rPr sz="975" b="1" i="0">
                <a:solidFill>
                  <a:srgbClr val="E8EDF3"/>
                </a:solidFill>
              </a:rPr>
              <a:t>MARKET ROUTES  •  READINESS  •  DISCLOSURE  •  INVESTOR RELATIONS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D746B3-FB98-443C-9348-F1E52174B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NEW YORK  |  JULY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179794-9262-4F8D-A1D0-280E96881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287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FOR FINNISH &amp; NORDIC COMPANIES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840F65-9BD2-455E-97FD-3CF12B326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09750"/>
            <a:ext cx="2571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Choose the route</a:t>
            </a:r>
          </a:p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before the venue.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4E2531-1615-4602-B404-1E2ACEDF8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33700"/>
            <a:ext cx="2333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U.S. access is a strategic commitment—not a logo, ticker or one-time transaction.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1FB5E6-C042-426B-A792-EC65CAC45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2C7747-6A25-47BD-B385-6DEA200DC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810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ACCESSING U.S. CAPITAL MARKETS MEMBER GUIDE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597418-0CDE-4A17-9350-F3435E3A0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9755181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d6a13e3e1f4be7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35497E-E257-40F1-92A5-6065319B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D8F3C1-B192-48E8-9953-5873E29DF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3E68A7-F15D-4776-97AD-7AF280D9A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C82B53-10A0-44EF-9DC3-51AB7ACA2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7C478D-B57D-441C-9D52-2CD28BC0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Investor relations turns quotation into sustained visibility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1D499F-4AAC-443E-A995-E2B83B6FB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08E0D7-2A8D-46A5-8BE9-31A12F60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U.S. investors expect a clear equity story, timely access to information and consistent management engagement.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A232E6-2F4C-4C52-A4BE-168D54D97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145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33B9B1-01CA-4332-BEDA-0978C8C69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145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EQUITY STORY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91EC7F-5221-4ADC-990E-64526139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1145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U.S.-relevant market opportunity, differentiation, financial model and milestones.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C8D0A9-FF06-472E-8D96-6D79421F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00325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C6DB8F-973B-49EF-A375-FF2D48F8D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717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27FA74-EAD4-42C2-9477-A476901A0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DISCLOSURE CADENCE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2D4E9B-3331-4AAE-8354-1A574D380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771775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Reliable English-language releases, risk communication and accessible financial materials.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0C8129-370F-4C1A-A3B5-782072E66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5755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CAB070-D322-40C4-8DA7-5F8D07DA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82D94C-DF5A-4167-8CE5-257D5F8F8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290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TARGETING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69C401-53C0-4FD0-9FCF-78022DB80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42900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Defined U.S. investor segments, ownership goals and outreach priorities.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BBB247-9DB2-43B4-8500-5C5E1F49C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14775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02BBEE-F1A5-4ACF-94F9-E27BAD31B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8622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672688-749C-4678-9694-BA203EC9D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862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MANAGEMENT ACCESS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3EDB35-3932-4E6C-8818-54550F177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086225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Prepared leadership, consistent messages and disciplined follow-up.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31685A-1310-41B4-AE5C-A0731AA7F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720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D75A17-85B3-41B1-B3BE-C9E381427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434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B582A3-DC90-4FB2-B28C-15B756AE1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7434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MARKET FEEDBACK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94466A2-D700-4798-AF24-EA9C90AD7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7434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Track trading, investor questions, research coverage and message resonance.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265B2C-D15F-49E3-A7C2-53E9BF5E6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3D1E6AB-E46D-4E34-9018-0998F3468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A U.S. ticker is an access point; investor confidence is built through repeated execution.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2C6581-35F1-4FAF-A751-AFD75B98F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D1F2D57-668F-472A-8ED1-91D8D6048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6C38B5D-47EE-4D34-BA07-BC72140C0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03499337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974fd527fa4830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6B823E-C633-4AE7-99C5-1487C7049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8B93E3-B6DE-4E55-B815-58A415F37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DEC6AB-3472-4C14-9A6D-E6505D14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845E7E-F00A-4D09-ADF0-633390E4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2F8B92-A4D5-4B47-BF8D-67105CA45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OTCQX fits a specific strategic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9C9EC3-8B4F-4A79-8E8F-DA16674F0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9F3EE9-0FA0-4DB2-AFAE-9A659169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route is most compelling when U.S. investor access reinforces an existing public-company strategy.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C74428-E7BC-4902-BCA2-A904C7A25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51054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EC"/>
          </a:solidFill>
          <a:ln xmlns:a="http://schemas.openxmlformats.org/drawingml/2006/main" w="9525">
            <a:solidFill>
              <a:srgbClr val="A9DC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8CFAC6-8BEA-4D23-BC46-B2398CCB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STRONGER FIT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B4775A-E989-45E1-B641-0DB58361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765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FFCB03-FDDF-4D59-AEF1-BD0BC7237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0035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Established primary listing and current disclosure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813961-660C-48B2-978A-B7EF06369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432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AB3F8A-404D-47C0-8CCF-A06FE01F4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67075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Credible U.S. commercial or investor rationale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6866C6-FEA2-4E8A-9239-74CF8A500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10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DA4D5A-FCC3-4C63-B2F9-3F8A3AAF8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73380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Capacity for English-language reporting and IR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6D729B-1149-41D6-AF29-9359C9029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767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9F7CC0-147D-41F7-B1D9-72A1E873C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00525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Management commitment to sustained U.S. engagement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04AB22-86EF-4D04-9998-F82B0E022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8A72"/>
          </a:solidFill>
          <a:ln xmlns:a="http://schemas.openxmlformats.org/drawingml/2006/main" w="0">
            <a:solidFill>
              <a:srgbClr val="138A7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A78029-9B56-4027-9F0B-3D3B43A67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6725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Realistic expectations for liquidity development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ACF1D6-6516-4F3B-9109-7EE686F9B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33600"/>
            <a:ext cx="5334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42C58C-FF2C-4FE4-AFE4-BBA3355CE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RECONSIDER OR SEQUENCE LATER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A92ED4-E688-4A29-AA00-5973DEC8F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8765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DA54A6-C7A0-426B-8D05-B48B252DE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0035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Primary goal is immediate primary capital raising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E18C06-9564-4B0C-A446-5FBDA6224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3432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23A750E-FF72-465F-A07F-FC04CCAF6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267075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Internal reporting or governance is not yet ready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60537E7-A35A-443A-8D58-EE28B53C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810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611DA5-C0F1-4DE9-86DE-59807A753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No defined U.S. investor or commercial thesis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65DC588-D370-4A2C-9196-8488ECCC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767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F2A2076-0A23-44EF-ADE3-4C7A71893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00525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Management cannot support ongoing U.S. IR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CE3A224-7916-4762-BDDA-13F198058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43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6E2D7E1-559E-4871-AA2F-4711DD45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66725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Success case depends on guaranteed liquidity or valuation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3F7D3E5-A64D-4F83-92F3-95E530CF0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Decision question: what will U.S. quotation enable that the home listing cannot achieve alone?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B969EC5-DA2A-4B9B-A72C-82CAD66C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7AE58A2-B9BA-4D1B-97D9-8DBE7B23D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E1E51C3-3E0A-4A10-A533-E8E1B049A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6055640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17bb5175df45a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15A1F7-BBBE-4C31-9620-6C241C3C9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BA84DB-A76B-4C12-931F-AA7F77FFD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9B8E16-0C95-48BB-9478-ADE6531C3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26FD52-89A4-4B15-9FF4-2D7967705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2D700F-DA54-425C-9B5D-4690DD4E7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Readiness should be built before market activation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4D141A-6095-400A-A9FE-EF637E247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8ADFC9-C4CB-4293-91DE-0695950D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phased process tests strategic fit before the company commits to qualification, disclosure and investor-relations work.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7D540E-75B7-4268-B931-ED7CC490D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4A025C-F1A7-47ED-B2AE-23A451F47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D18D7C-B467-4FA6-937C-BAD8C4FB1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STRATEGY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D91FCB-1033-4991-A31A-B212E58A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416AED-CC38-481C-9395-6CB2A2E67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Objective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Investor thesis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Route selection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829C18-268F-4A63-81AA-3FD617633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1CABB8-A2A8-49F2-9D49-0047C7864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DED077-924D-4A27-9160-F6E6FE5A8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DIAGNOSTIC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3468F4-7F5E-45D6-AD2D-4E941B313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FE511C-1968-4039-9C8F-07ABD4EA8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Eligibility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Disclosure status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Gap assessment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9150B0-332B-43AC-988F-69FB97B1C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2259C3-3FE9-485B-84B0-E1D78DFBC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95454C-8755-4C12-ABAC-12CB35536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PREPARE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470BA4B-5CA2-4836-8838-3B2DD00D3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6A509B5-7906-4F3B-8E8C-4D8599E8B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Advisors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Governance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English materials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444DF8B-ACF5-40B5-956F-14E6CD632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995414-7FFC-490A-B233-682F8A25C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A782D5E-85F6-4E32-A2C7-04D052A13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ACTIVATE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ED6C263-39BC-48B5-84F2-AA110918D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D170A5D-89CF-4A5A-BD50-54792560F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Application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Quotation mechanics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U.S. launch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ADF2669-C092-4422-98F4-DA1803445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6C7EEE1-E512-4194-9628-8A7232748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E4733E6-0956-480A-BD69-75F1158C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SUSTAIN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022C730-A59E-4877-A838-95367CC0B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59D7434-7E33-441E-B811-1A1652754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562350"/>
            <a:ext cx="1581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Disclosure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Investor relations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Market feedback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6275924-230C-4452-9610-04999810C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687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EC"/>
          </a:solidFill>
          <a:ln xmlns:a="http://schemas.openxmlformats.org/drawingml/2006/main" w="0">
            <a:solidFill>
              <a:srgbClr val="DDF3E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F0D5D9-0C04-4F72-BF6F-072D32495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197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GO / NO-GO GATE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DDD56C6-5C65-4FA7-89DB-B5EB2BDCE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381625"/>
            <a:ext cx="847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Proceed only when strategic rationale, eligibility and operating capacity align.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C240536-26D9-436F-8BB6-44835E8FC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DFB355D-AC02-4156-AF22-950BEEB40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DAB4F7C-5366-4478-AB97-D1FCCD36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4450327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536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B27A16A-27F3-4A3A-98DD-F42853BF8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810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ACCESSING U.S. CAPITAL MARKETS MEMBER GUIDE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4C6489-107A-4BD9-8B9D-E9F380F44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6D11E7-D64D-4824-963A-680925353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002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335bcd44d64635"/>
          <a:stretch xmlns:a="http://schemas.openxmlformats.org/drawingml/2006/main"/>
        </p:blipFill>
        <p:spPr>
          <a:xfrm xmlns:a="http://schemas.openxmlformats.org/drawingml/2006/main">
            <a:off x="609600" y="23969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39DC56-9948-4C42-AAB5-77AEAEDEC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19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FACC-NY CAPITAL MARKETS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F9530A-DB1D-47A6-AFF0-7C0A0560F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138F8B-074F-42FA-B5D2-029656360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E9BC91-1C1C-4DE6-8058-8E7C2C48A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FACC-NY helps members learn, assess and activate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5B8558-B75B-4F34-92C2-AE6A4BBB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E8EDF3"/>
                </a:solidFill>
              </a:defRPr>
            </a:pPr>
            <a:r>
              <a:rPr sz="1425" b="0" i="0">
                <a:solidFill>
                  <a:srgbClr val="E8EDF3"/>
                </a:solidFill>
              </a:rPr>
              <a:t>Support begins with market education and progresses to introductions when the company has a credible U.S. access thesis.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03B6E9-8DC0-404E-82B5-962115EC1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566F"/>
          </a:solidFill>
          <a:ln xmlns:a="http://schemas.openxmlformats.org/drawingml/2006/main" w="0">
            <a:solidFill>
              <a:srgbClr val="3D56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FD62C5-B798-454F-91E7-69BCCBA94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5FFAB7-D03F-44FE-A801-5AB8BD5CB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PUBLIC EDUCATION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4C833E-8FE7-4A8A-BE96-67BA47385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Understand the routes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C5BDB1-FEF3-47A1-8BC5-4D29FA3C7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811E84-8BE9-4A39-AEBD-FCE3B2925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NYSE vs Nasdaq vs OTCQX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Disclosure frameworks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Investor visibility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2D1806-2329-4C9F-ACB7-AE8DC73F3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F8E"/>
          </a:solidFill>
          <a:ln xmlns:a="http://schemas.openxmlformats.org/drawingml/2006/main" w="0">
            <a:solidFill>
              <a:srgbClr val="526F8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3A1CC9-DCC8-4B0B-8997-5B8C9CB9A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B705EF-EDB2-4D01-8A27-BD9278021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RESOURCES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155E7F-83C2-4BFA-85B6-436D704CF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Assess readiness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29E5A5-6518-4E8D-B391-0688CE44F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61B55D-FFFC-4163-962D-262A88A10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Qualification checklist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Readiness assessment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Reporting overview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1C7159-00D5-4AB8-898A-D07ED62D5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BE338C-4A2F-4358-8200-8A29028F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E6423F7-4B80-4F90-8E48-B45F274D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PARTNER ACTIVATION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B08D14-9E6B-4D0A-A548-221CBE49D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Engage the ecosystem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8CC92F-4EAA-43FD-88CC-92C42CA18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091E36B-FAD3-48F5-9CBD-0FF57AE78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76700"/>
            <a:ext cx="2781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OTC Markets introduction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IR positioning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Cross-border alignment</a:t>
            </a:r>
          </a:p>
        </p:txBody>
      </p:sp>
    </p:spTree>
    <p:extLst>
      <p:ext uri="{BB962C8B-B14F-4D97-AF65-F5344CB8AC3E}">
        <p14:creationId xmlns:p14="http://schemas.microsoft.com/office/powerpoint/2010/main" val="9746108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9c5c3d4f0d4f34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EA2D09-B127-41B6-8295-6FDACACB1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6E042D-8A60-48C3-AE56-6DCE81687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242092-7755-43C9-9F2F-955B5861D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1275F-8D95-4BC1-8293-B0A9C3A88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520357-D230-46AE-A732-0E0BF7C5E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FACC-NY resources turn market interest into a decision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D1227A-16CF-4975-9FF2-8A0DBB276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7021DD-B90E-40E4-8258-25EA743D8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Members receive practical tools and a structured path to experienced U.S. capital-markets participants.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3F66EC-1B04-4F81-9BB1-B04DC39BB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FEC953-D58A-4EC0-9904-B61F9E7A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336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OTCQX qualification checklist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1B3662-B526-4F98-A7AF-45FA0E3DF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3360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Screen the core issuer, disclosure and market requirements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041C7C-E12D-4BA1-84D1-35CA56D8B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09850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0DE06F-5A7D-446E-B0BA-75AF163C0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7177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58212D-18C7-4224-813E-66F82C6F7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U.S. investor readiness assessment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EC2A8D-9C04-4739-86AA-63467E953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71775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Test the equity story, governance, IR and internal capacity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E2BAD8-6755-4949-A1C9-FE9309B01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48025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555BBD-2047-4F15-ABA3-FEA730BA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A2E8B0-E902-4967-8E8B-655BB95B7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099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Public-company reporting overview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565083-6429-4DA4-8882-D57D15B1C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0995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Map the likely home-market and U.S. disclosure architecture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59737F-E3D6-4DD3-A3C7-1C2AED74B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86200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5D0321-B1E3-4DA1-B17E-9CDF0841F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4812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6E72EC-B8B5-43EA-9F20-CFCAAA2D8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48125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OTC Markets fireside chat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159BAC-DD65-414F-A891-FE652A2B9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48125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Hear directly from a U.S. market operator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2600497-020D-45B7-9C7E-175818368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24375"/>
            <a:ext cx="7181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5ED5E2E-C314-4983-B4B3-3E1A93700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83A3D0-53F3-4883-B287-B6E6326A2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863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Europe vs U.S. route comparison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BA4C4A2-6649-4042-A39A-07F681DC3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8630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Frame strategic, operational and reporting trade-offs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259F38-09FA-4263-8A82-2A8204A4D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19300"/>
            <a:ext cx="300990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D500107-E8D7-44EA-8535-B0CFE0674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669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MEMBERS RECEIVE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80DA1D-18E3-48A4-906D-F6A51E32E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686050"/>
            <a:ext cx="2324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OTC Markets introduction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092DDCF-237C-4D67-9B2E-24495199A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333750"/>
            <a:ext cx="2419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1D52F9A-8EF2-4821-9297-0E3C39080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619500"/>
            <a:ext cx="2324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Readiness positioning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83A5DEC-979B-40E6-A548-10E7350C8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286250"/>
            <a:ext cx="2324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Capital-markets strategy discussion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0B22749-35EC-48C5-B906-E2307E85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953000"/>
            <a:ext cx="2324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Introductions are made when appropriate.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D8F2F63-68E1-4803-BCAB-F132E083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424D8C4-A4CB-4A71-BC26-52D31D1CE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C26ACA9-7B64-4C22-9D85-BB41104C6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72578318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E4B3749-34AD-44EB-A936-70BEDBB9B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273FC8-CB71-42DF-9229-FC5110D87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5717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567d6c0ccb470c"/>
          <a:stretch xmlns:a="http://schemas.openxmlformats.org/drawingml/2006/main"/>
        </p:blipFill>
        <p:spPr>
          <a:xfrm xmlns:a="http://schemas.openxmlformats.org/drawingml/2006/main">
            <a:off x="609600" y="29684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EE1155-4ECC-4BFA-AC09-57284A401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72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RECOMMENDED NEXT STEP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922A8E-74C8-4F20-BDE2-F26A70D74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E6023B-1813-49A5-A6A0-7009B02A1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9EF802-6140-4E8B-A20E-306F24190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800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Start with a U.S. market-access review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4B0681-74B5-4B09-8927-20E9A28F6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F4EFE8"/>
                </a:solidFill>
              </a:defRPr>
            </a:pPr>
            <a:r>
              <a:rPr sz="1425" b="0" i="0">
                <a:solidFill>
                  <a:srgbClr val="F4EFE8"/>
                </a:solidFill>
              </a:rPr>
              <a:t>FACC-NY can help Finnish and Nordic companies clarify the objective, test readiness and engage the right market participants.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D6E496-0CCD-4238-A376-B59FD1F97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695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9525">
            <a:solidFill>
              <a:srgbClr val="294B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8760E2-1C62-4E4A-BAD2-0F139940A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BE READY TO DISCUSS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3DED2B-B0A5-4A1B-8960-C99AC4097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528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E8000F-D421-4CC5-9F60-2F614E922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337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Primary listing, ownership and reporting status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F69221-B465-4592-B668-3655A2153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909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E0661C-DF3F-4CB7-8662-0314FC61C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719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U.S. investor and commercial rationale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55E946-E885-413B-9249-DE0B43A3C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DF53DD-2D8C-4F9A-BA02-B624F1B21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100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Disclosure, governance and IR capacity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66F981-6BF7-4BFF-B3E3-FE5E54100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72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0B79FA-146F-4210-9F61-60F4CA908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482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Preferred timeline and long-term capital strategy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C02C238-AB0B-4ABA-ADBF-AC81137F1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33909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5C2965-728B-4528-A971-DC5BC8685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ACTIVATE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65E72E-5338-4636-B284-50E633ACA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1470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Request a capital</a:t>
            </a:r>
          </a:p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markets introduction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0E0541-06B9-4225-8261-7ABA66FF8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324350"/>
            <a:ext cx="276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799A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E1B46C-C5F7-44E8-BBEA-965DDCFDF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552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8EDF3"/>
                </a:solidFill>
              </a:defRPr>
            </a:pPr>
            <a:r>
              <a:rPr sz="1050" b="1" i="0">
                <a:solidFill>
                  <a:srgbClr val="E8EDF3"/>
                </a:solidFill>
              </a:rPr>
              <a:t>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C5AD79-B8AB-40A9-94B0-B6363457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14850"/>
            <a:ext cx="2333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Speak with a FACC-NY advisor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28222E-8FE2-45EE-A951-F1F9DBC7D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6CCE79-2E4F-4D00-98EE-84E5152E7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9602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47367F-AD85-416E-99ED-21F3DAAB0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62553891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81dcfbd18f421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B70D5F-9532-431A-905A-EDEE4A455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4DBCA8-9FA2-4AB1-A0E0-29D76CBF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25ED0B-2D91-43B5-80C8-B9CF4291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42462E-4BDA-4D5D-9D43-46FF1A286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7B8253-0CAA-441A-979B-94FE72C1C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market access starts with a strategic choice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DD86EB-11A5-4FDB-A287-F387D6203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B5C3E0-6F8E-444C-8A69-FDF28BA59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Finnish companies, the right route depends on the investor objective, reporting capacity and long-term capital plan.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D6EC54-4611-4038-A987-AB4475E05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EE4E3D-10C1-4D9C-8F37-2FD504B00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4312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Define the objective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949685-17B5-479D-A7FA-743FAB284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Decide whether the priority is U.S. awareness, trading accessibility, primary capital raising or a future exchange listing.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D4BF03-623E-4727-A461-7C131A940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09900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9DC0BE-7252-4387-83E9-208062C34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47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796668-0AF9-4CEE-9594-D7A8ADEDB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3147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Select the route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56F2A1-6103-4D66-997E-A18D1F8E2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314700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NYSE, Nasdaq and OTCQX serve different issuer profiles—and create different obligations.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64B9A6-FEA8-44A1-94B1-789E1A22B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81475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F47963-046F-417B-AB66-DCC7ECB7A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62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4A92DA-2186-412C-82A0-17F408347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862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Build the infrastructure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7C7E4C0-748B-483F-94BA-A48B75A67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86275"/>
            <a:ext cx="609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Disclosure, governance, investor relations and advisory capacity must support the market presence after launch.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7005DC-883C-45D3-B13F-914B62004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5619AF-C038-455A-9C06-46FFAEE8B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4835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MEMBER TAKEAWAY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6AD4AA6-B090-4B49-96BB-F8A015488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102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Match the market route to the corporate strategy—not to visibility alone.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36FB79-4446-4AD5-9FDA-825B1F987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8DECBA-1CC5-4040-92B5-8F0F37FC4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E6A65D-0334-430C-B3E9-3D0E79E6F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3780525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7ec69662304832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C059CC-BCEB-4958-A26A-B185729BB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456D47-3D46-43C0-8A27-A943A7AEA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B2D436-E45B-4DBC-82C2-76FBBE919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209F13-D5EE-4568-AC70-E44349698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F9B5C8-9852-498A-8E6B-B3DEA16F3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public-market access sits on a spectrum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1B5282-FEF1-4491-B597-20D7C2445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EE0953-6DD0-4593-931C-A858758DA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venues differ in listing status, issuer profile, disclosure framework and operational burden.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B46A23-27F6-45B6-AA41-22ABF64BD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327660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45011C-EEE6-4644-A6B4-233B44227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AB3E7E-6AB8-49E3-B68A-9B553767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2819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26245F"/>
                </a:solidFill>
              </a:defRPr>
            </a:pPr>
            <a:r>
              <a:rPr sz="2175" b="1" i="0">
                <a:solidFill>
                  <a:srgbClr val="26245F"/>
                </a:solidFill>
              </a:rPr>
              <a:t>NYSE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D46287-C50F-4B8F-8926-9700D29B8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76600"/>
            <a:ext cx="2819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NATIONAL EXCHANGE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4EA0DB-480D-47F2-A163-EBDC01331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5760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5FB27D-6535-4C9F-90DB-6415FFCF1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052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67C9A"/>
                </a:solidFill>
              </a:defRPr>
            </a:pPr>
            <a:r>
              <a:rPr sz="1275" b="1" i="0">
                <a:solidFill>
                  <a:srgbClr val="667C9A"/>
                </a:solidFill>
              </a:rPr>
              <a:t>Established global issuers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B69663-81F4-4DE5-8B14-22DD514B4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386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Full exchange-listing pathway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ED75EA-4AE4-411A-B260-A667F163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90750"/>
            <a:ext cx="327660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D1EDDB-C449-4EDE-98DA-2AF72F8B6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3812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E06C88-8740-4115-B962-7FFA0BAF8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81300"/>
            <a:ext cx="2819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26245F"/>
                </a:solidFill>
              </a:defRPr>
            </a:pPr>
            <a:r>
              <a:rPr sz="2175" b="1" i="0">
                <a:solidFill>
                  <a:srgbClr val="26245F"/>
                </a:solidFill>
              </a:rPr>
              <a:t>NASDAQ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32B1BC6-585B-4FC0-AA87-6BE3CF3C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276600"/>
            <a:ext cx="2819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NATIONAL EXCHANGE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3265E5D-20B3-4003-A6B7-8F943C6BF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65760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00F58D-CCB1-4555-8F1E-038058126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9052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67C9A"/>
                </a:solidFill>
              </a:defRPr>
            </a:pPr>
            <a:r>
              <a:rPr sz="1275" b="1" i="0">
                <a:solidFill>
                  <a:srgbClr val="667C9A"/>
                </a:solidFill>
              </a:rPr>
              <a:t>Growth and innovation issuers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A5D844A-3C51-40FF-ADB7-14F164E2C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4386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C9A"/>
                </a:solidFill>
              </a:defRPr>
            </a:pPr>
            <a:r>
              <a:rPr sz="1125" b="0" i="0">
                <a:solidFill>
                  <a:srgbClr val="667C9A"/>
                </a:solidFill>
              </a:rPr>
              <a:t>Multiple listing tiers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926A431-2270-4486-9EF9-73A9BE0C3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90750"/>
            <a:ext cx="327660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1800D1D-2B49-4F5B-9FFA-4033575F4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81250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9A587F-AFB1-43FA-BEA2-9A09CF1B2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781300"/>
            <a:ext cx="2819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FFFFF"/>
                </a:solidFill>
              </a:defRPr>
            </a:pPr>
            <a:r>
              <a:rPr sz="2175" b="1" i="0">
                <a:solidFill>
                  <a:srgbClr val="FFFFFF"/>
                </a:solidFill>
              </a:rPr>
              <a:t>OTCQX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D3A935-FB3A-4221-B3B6-E0A9AC357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276600"/>
            <a:ext cx="2819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OTC MARKET TIER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05D477-5F60-40B0-AAFE-BCFEB9CEE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5760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3F09D52-6ADA-4057-831D-31C4003F4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052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Established U.S. and international issuers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1432360-D027-48DD-842C-198D7E15A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4386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E8EDF3"/>
                </a:solidFill>
              </a:defRPr>
            </a:pPr>
            <a:r>
              <a:rPr sz="1125" b="0" i="0">
                <a:solidFill>
                  <a:srgbClr val="E8EDF3"/>
                </a:solidFill>
              </a:rPr>
              <a:t>Quotation and U.S. investor access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180126-246A-410E-8ED6-449EC5645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6870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389F8D1-3AA9-40DD-BB48-47DA65F04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102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KEY DISTINCTION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179CCB5-4BBA-40E2-8AB9-F327F5001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3530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OTCQX is not a national securities exchange and does not itself constitute a U.S. IPO.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44B8992-EC7A-4C43-9ECA-C7E2F9A0A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NYSE Regulation; Nasdaq Listing Center; OTC Markets Group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F73B15D-8965-4429-A014-7F6E4C98A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74D355F-F53B-4E5E-BF2A-A9390AB45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8A339FF-76DF-4634-94EE-003F92A8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53962104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8f38a3f9294ddf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ADCB9A-7A3A-4B7F-A1DE-4FA105C1E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811E48-E689-4DC9-BDA6-99092AA89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F782D4-9D72-4989-BB84-D9DE5C0E0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9CD284-83FA-4BD8-AD3B-248C5424D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FD98AE-F661-4102-89FB-5CFCB876D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three routes solve different issuer needs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CD9FF0-614E-4398-8C59-039F456C6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FF7AA7-F74C-4211-9017-D911A450F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90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venue decision should follow a structured comparison—not a simple prestige hierarchy.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F6148B-9F49-4A9F-831F-32320F8D2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10972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9656D7-4973-40B1-92AB-5DFE85495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00275"/>
            <a:ext cx="2114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DIMENSION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A2CE2C-91F6-4892-A01E-B0B61C344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200275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NYSE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803ED5-8E6C-481A-8E68-8A730BEDE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200275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NASDAQ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002317-895C-4199-AAD2-F823E427A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200275"/>
            <a:ext cx="1866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OTCQX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7443A5-6BB7-47F0-8221-600378761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200275"/>
            <a:ext cx="1352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IMPLICATION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92E22E-900C-4D0F-B132-E6A6C6C7B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37D009-858A-4E05-BEAE-C372FA4C4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19375"/>
            <a:ext cx="2114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Market status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993171-EDBA-40AE-8AB9-74E16C03D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6193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National exchange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017521-123B-411C-AF27-B53BCF003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6193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National exchange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3C5ADE-DEC5-4289-BB4E-C75E2B672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193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OTC market tier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A07763-55CB-485E-A523-976F8854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619375"/>
            <a:ext cx="1352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Different regulatory paths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954A0B-4172-4389-B9AF-912E1F527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4586B5-69C3-4DF3-B207-0B273AB56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14675"/>
            <a:ext cx="2114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Typical profile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A7F850-F915-48B4-AB49-21C6B8EAA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1146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Large, established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353A72-746C-466F-ACD1-5FC6408E1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1146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Growth / innovation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55F02B-5D02-42D5-856B-B632E2C60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146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Established international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F81B1B-F636-4413-A2D3-A495C28F9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3114675"/>
            <a:ext cx="1352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Fit depends on strategy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5B86EFB-6273-41F2-A532-0C5D29B4E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AA2116-67D4-4070-828A-48062CEA2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09975"/>
            <a:ext cx="2114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Primary listing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E4713ED-C2DD-458E-94B1-FD69CD8D1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6099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Yes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2CF361F-2A2C-428E-8925-C72513C3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6099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Yes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436D43C-40E8-4FEC-A34F-A47235E87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6099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Often retained abroad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4AD350D-6406-4BDE-9C2C-23C23B283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3609975"/>
            <a:ext cx="1352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Home listing can remain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38EB05E-0DA3-4964-ABFF-FE4858A1F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7E84D7C-4233-49B4-BB33-397C71A81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05275"/>
            <a:ext cx="2114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Entry route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65FDC93-9F65-4807-A933-F7078BDFF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1052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Exchange application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B075C4-15D9-44AF-9250-852CD4549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052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Tier-specific application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D944373-2B9A-41C1-94CA-103981C4D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1052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Qualification + quotation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AF90D74-B767-498E-8220-CD4AD4461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4105275"/>
            <a:ext cx="1352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Readiness burden differs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37AE537-9631-4A0D-944E-3027CC24E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958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E648B1C-FAC6-4BE2-9FF2-DD7EEAEEA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00575"/>
            <a:ext cx="2114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U.S. IPO required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919357E-A504-4BE6-A74A-D106AE5DE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6005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Often linked to offering*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257889F-8B23-4706-A5E4-01D75E701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6005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Often linked to offering*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F0A1207-6BCA-409B-9706-F862020B4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6005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No traditional U.S. IPO required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3BF2DB8-9711-4CE0-8146-704D9C6FA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4600575"/>
            <a:ext cx="1352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OTCQX can be a bridge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E1FDD98-4A5B-4D10-B699-C0AA97AA1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AA2FA82-7DF6-469D-84B2-E16EA21D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95875"/>
            <a:ext cx="2114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Ongoing focus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C7BEFBE-E982-483E-B1D7-30D7ECAA7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50958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Exchange + SEC obligations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BD1AF84-91C5-4C04-86A0-DB6EE9CC2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0958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Exchange + SEC obligations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52D10FA-FC08-40D2-BC68-4AA366522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0958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Current disclosure + standards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BF3A428-E5C6-48F7-A9A1-16E49DA0C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5095875"/>
            <a:ext cx="1352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All require sustained execution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E3C19DE-80AA-46F3-849F-341AD4FF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1">
                <a:solidFill>
                  <a:srgbClr val="8799AF"/>
                </a:solidFill>
              </a:defRPr>
            </a:pPr>
            <a:r>
              <a:rPr sz="750" b="0" i="1">
                <a:solidFill>
                  <a:srgbClr val="8799AF"/>
                </a:solidFill>
              </a:rPr>
              <a:t>*An exchange listing can also occur without a concurrent offering, depending on the transaction.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09CC26E-1664-4C10-812F-DB511757E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NYSE Initial Listing Standards; Nasdaq Initial Listing Guide; OTCQX Rules for International Companies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25B9496-FD17-42F0-BD5B-74BF3D70C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65E2597-383A-47E0-8E34-359F43D40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6D210B9B-C064-493D-B086-D9D82DA80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5660878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e3e9ff7ecd4947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D8F668-BED5-4A3E-9C90-C4A3EE0A9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26FCAE-8BEF-49DD-9263-28EBA6CFC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7613E0-9571-4918-B226-993F702A8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5CF0F1-109D-4B62-8A5C-F650B87A7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E68415-2804-4385-89CA-DC5103D50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OTCQX can extend a home-market listing into the U.S.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E90374-3D94-49B2-86C2-85130D42D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E51EB5-6883-47F5-8812-F3E0EC13F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eligible international issuers, OTCQX can provide U.S. quotation and disclosure visibility without replacing the primary Nordic listing.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AEEAFB-472D-4C8A-A3C5-F48D3A6B4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4953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CFAE32-47CF-421A-881D-38B58FEC2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WHAT OTCQX CAN DO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9BBDFF-F1E3-4B41-BF9B-482904E0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3881D8-CBCA-4C76-A983-B5740EF30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7655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Make shares accessible through U.S. broker-dealers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C29778-B0AF-4BF6-AE13-8D7CA62A6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956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8D0B76-F0EC-4AE6-AC49-DBBEC770B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19475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Display U.S.-dollar quotations during U.S. market hours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591602-DB1A-4E0A-B0ED-CFC0A3D0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386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9A8208-9764-4270-A5B7-B11FA9060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6240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Create a structured U.S. disclosure presence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EA8B5E-445D-4EE6-8A70-E6AC49F2A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815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BF22A0-AD34-49CC-9FBD-FEDCF712C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05325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Support investor-relations outreach to U.S. audiences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346680-1401-4B69-A529-F8EBE3040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050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WHAT OTCQX DOES NOT DO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43B27C-9FCB-4971-A68E-A554DDBBF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72415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22E502-07DA-4B7C-AED8-C4AD495E6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241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Not a national exchange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C52670-FD4D-483D-AE51-A6F6578A4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7241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It is the top tier of OTC Markets, with its own standards.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2F5837-4581-4E85-8285-418F99FE5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28975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F6D54DA-AC2A-4D0A-93CD-2F232B2AB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3909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9E6F51E-71FE-483F-A774-E6FADBD5D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390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Not a primary capital raise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985BAE5-D28C-4D31-A752-539A89F21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390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Quotation alone does not issue new shares or fund the company.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520BCA-7906-4DEA-8E29-70F021D68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95725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2B84827-8B48-4AA0-8FBE-D9673C6BB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5765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BF45063-025B-49A2-BCA9-B952281F9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0576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Not guaranteed liquidity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2E207B-A40F-4CEE-8BEE-FDF7BF05F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0576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Investor demand, coverage and trading activity still must develop.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DF9423-4D12-4427-AA75-812C0457A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562475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FB9B8C2-65E2-4EC8-8E8F-635FCC3DA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244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53E083A-0958-4EF4-BADB-925E9B5FE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7244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Not automatic eligibility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8FB808B-A9E7-4B2D-B88C-C27D08508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7244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Financial, disclosure, governance and market requirements apply.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C8C03D6-96AA-426F-95F3-054116AF7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OTC Markets Group — OTCQX and OTCQX International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F146D95-2507-4137-B62C-35793DC57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AFF5562-ADEE-4C7F-B2E3-3999CCDE1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652FDC8-AFE2-4F24-A602-2FF193A61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55927329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db1cf0decb4710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26865F-2FD7-49BD-9B13-2900C8CE2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E4E9BD-FDBB-4C61-A436-CC7F62780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0BCEE7-F7EC-4D4B-8249-45BE389B0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CB2B27-7599-49C3-8136-FB48286F3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5092A4-72B2-495B-A8A1-AD67C655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OTCQX eligibility rests on quality, disclosure and access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28FF8B-6232-4540-A129-2564EE861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E69320-3B5C-408F-96FF-39EC8FF84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Requirements are route-specific. A Finnish issuer should confirm its exact qualification path with U.S. counsel and OTC Markets.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E7C30B-5471-4688-BF4B-DD1F6DA44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145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97109D-CEE0-44D7-8EB9-71CEF2CA5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0505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65039E-91B0-405B-A1D8-FF3287584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90800"/>
            <a:ext cx="2838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QUALIFIED ISSUER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945C90-13B9-43D7-B059-9D538597A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956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Established operating business; not a shell, penny stock or in bankruptcy.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496F2C-B376-4EE1-92BC-B27D77B2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145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F69D52-0106-43AA-9426-44BF5B8FA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30505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AC3FAA-11DE-432C-9C04-BED0C26F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590800"/>
            <a:ext cx="2838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FINANCIAL STANDARDS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7EF97A-9A69-4270-9F05-810AB1552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956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Meet the applicable bid price, market capitalization, revenue or asset tests.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15636F-CE4B-4CC4-8A32-4B206743F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145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4EDD29-980F-46C3-A1A4-F6A2F111A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30505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375055-0132-4550-94A5-D1A54AC7F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90800"/>
            <a:ext cx="2838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CURRENT DISCLOSURE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7544E5-6196-4C1A-BBF9-DC2B52A59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956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Publish required information in English through the applicable home-market or SEC reporting route.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047C64-468A-4CD2-921B-905ED043F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3DFF8A-3ACA-4BD9-92D5-98CD2597B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2346BA-CE15-4BF1-B5FF-64395FF82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67200"/>
            <a:ext cx="2838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CORPORATE GOVERNANCE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6344D4-C953-40CC-AF48-4E900520A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720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Maintain appropriate governance, compliance and ongoing issuer responsibilities.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F24926D-4B10-4DCF-9C32-CF1F3E490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90950"/>
            <a:ext cx="32766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41ECBA0-C956-46B4-83E7-0FE260BA9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8145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194A3C-5251-433F-974C-68D70D46B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67200"/>
            <a:ext cx="2838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MARKET MECHANICS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807EA5-6DD7-4F6F-93B3-8F216D98B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572000"/>
            <a:ext cx="285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Appoint the required market professionals and satisfy quotation / securities-law processes.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45B676-06B9-426D-9833-F97325280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486400"/>
            <a:ext cx="3390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1B5E341-CDA3-43ED-82C4-DEBD151AC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534025"/>
            <a:ext cx="339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D48B13"/>
                </a:solidFill>
              </a:defRPr>
            </a:pPr>
            <a:r>
              <a:rPr sz="900" b="1" i="0">
                <a:solidFill>
                  <a:srgbClr val="D48B13"/>
                </a:solidFill>
              </a:rPr>
              <a:t>QUALIFICATION IS FACT-SPECIFIC — CONFIRM THE CURRENT RULES BEFORE LAUNCH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924B04D-1574-4E03-A3D4-DE9781E3B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OTCQX Rules for International Companies (effective April 2026)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42FAA1C-1D66-4DEA-BAD1-B2FA80851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EA37664-65C0-428B-A772-6894DDAA8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A9DD44-1FF2-4CE7-A487-498E1892D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0737214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6d40df82ec446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7A0834-B9F8-41E5-973F-28DD84E1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BC7F1D-9EB4-432F-9DBA-D7C783B35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134688-2E4D-44DE-94B9-67285516C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165EB3-B42B-443D-9DD3-F39E720D3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6E0346-5095-477C-BD75-E78C77273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Cross-trading links Nordic disclosure with U.S. access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0C822F-7C43-4393-86DC-6FB0C6B2B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AE9B76-2B4E-4D2F-A180-C21982645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38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operating model connects the existing home-market security to U.S. quotation and investor infrastructure.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0B0540-7C06-4E3E-A576-1CDE03A53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295650"/>
            <a:ext cx="876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667C9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666C0D-BF2C-4C55-A98A-2D381C4A9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670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5E6D8F-DFC0-4A50-81DA-25DF6A4F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718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63325E-AC55-4F37-B60D-D84EC6909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HOME LISTING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36F14F-2B77-49DF-B2C3-CDEF8DF80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Primary Nordic or European exchange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44342F-A2B0-4C29-9973-8C0B77E39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Company maintains core listing and home-market reporting.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DAFCFA-0F42-4F58-883E-8903E0AC3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0670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503CF2-E1D4-4853-998D-CE0837E4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1718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15AABA-6EC4-44D1-B933-9EDEA4FFE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U.S. QUOTATION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67D026-F46B-47D2-9F0A-8AB5D091C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OTCQX symbol + U.S. dollar quote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0FE736-9791-4FEA-93AB-80F38B2C0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7338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Eligible security becomes visible through U.S. market infrastructure.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D0D748-433D-4E38-91B4-693E705B8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0670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78658E-34D3-4D5A-BB13-A521BC83D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1718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034C34-65E2-47FD-8E90-8CA87567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INVESTOR ACCESS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1716CA-47C6-4DF1-BD90-634ECDA9D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U.S. broker-dealer channel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122A888-57D7-4FCC-BA89-BAB1254C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338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U.S. investors can research and trade through participating brokers.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99DD39-FCA3-414D-8FEB-B471BBB9C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0670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31EB8F0-587D-4A4A-82F2-A8EC4976F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718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B758CEC-A399-427F-9C5E-6B38BC2A4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ONGOING IR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5060CA-2462-4892-9718-82D8A1884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457450"/>
            <a:ext cx="217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Disclosure + engagement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026C80-5178-4478-9E3E-DA03C079C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7338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Issuer sustains English disclosure and U.S.-focused communication.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3A65A1-DCBC-4BCC-86CC-2AAED4819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106870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6314FE2-29D3-49BE-9530-BCAACCB74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10175"/>
            <a:ext cx="2286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VALUE CREATION REQUIRES EXECUTION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3FE703C-7084-4439-AB12-CA48E5EB1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5143500"/>
            <a:ext cx="771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Quotation creates access; liquidity and valuation depend on investor demand, research, communication and market conditions.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5A28183-32EC-4C3E-A154-F15781C4F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OTC Markets Group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EBFEFA0-DF89-46AD-8930-DEF702384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8355EFA-7EDD-4A21-8F47-4BFE8402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37904FC-07F1-461F-9BC0-AFFC1409D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923673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a70665fdc1488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F6E4DC-ED48-4DA8-A192-C4A369F99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4D69E4-14C3-4C82-990A-310A0A4A4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A7C70C-4173-4B31-8F8F-3F20B95D0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870B40-0415-4CD7-8C64-F0835F0D5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C748BF-205C-43B2-A5CA-A89984499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visibility can support more than fundraising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FF361E-9F4A-491F-A04E-D2E77DCFF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03C186-6648-4667-9A08-DE663007F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09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Nordic companies expanding commercially, capital-market presence can reinforce a broader U.S. narrative.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8DC2AD-96BB-4B18-9435-A7FEAB851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14550"/>
            <a:ext cx="51054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CAB6EC-1BE7-44D1-B179-60FCACD71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241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363939-76E8-4A87-BAD8-96F36CDE0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3050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INVESTOR ACCESS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B328DF-DC5D-4B97-9708-94B8485F3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647950"/>
            <a:ext cx="400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Make the security easier to discover and trade within familiar U.S. infrastructure.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E69008-DD88-49A3-A3EF-B1D1C56A0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51054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C0B6F5-A9FB-4DFD-9B42-37B557B25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241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24B777-5ED3-4823-9DFD-73310D132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3050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INVESTOR RELATIONS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AF5D3E-3019-4447-AC2B-00C1B6179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47950"/>
            <a:ext cx="400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Create a platform for management outreach, research engagement and ongoing disclosure.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020597-EA54-479D-8375-5B9AD4819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51054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F0D5D5-C8DC-4CC5-8703-E525331AC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4335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2210801-8835-49D8-86B5-3C196340D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9243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COMMERCIAL CREDIBILITY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5AD6B4-7C6C-49D3-9E48-E5D91B20B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267200"/>
            <a:ext cx="400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Support awareness among U.S. customers, partners, employees and strategic buyers.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8F2715-3EA6-45A7-8A96-09938DFD6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33800"/>
            <a:ext cx="51054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DD9985A-BE6E-4D1E-9A14-20105DB9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5AD3C1-F475-42C0-AF84-9FA1E38C0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9243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STRATEGIC OPTIONALITY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307B8B-802B-49AF-A6E4-9FE3A747D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67200"/>
            <a:ext cx="400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Build familiarity that may support future capital markets or corporate-development decisions.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5BE8DBA-6DEF-44E4-8146-55A56D370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1306241-1B43-4F8D-A67D-FEAF983FD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D48B13"/>
                </a:solidFill>
              </a:defRPr>
            </a:pPr>
            <a:r>
              <a:rPr sz="1200" b="1" i="0">
                <a:solidFill>
                  <a:srgbClr val="D48B13"/>
                </a:solidFill>
              </a:rPr>
              <a:t>Potential benefits—not guaranteed outcomes. Market response varies by issuer, sector and conditions.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26E4930-09DD-401E-87DD-08E8D8E32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6CE843-68DD-4E7F-A7C8-40069D49A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F0B36E8-8EC7-4B05-A57A-517DB18D5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32713689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d8433200594909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866F8C-A34D-46CA-B9A2-E0D3C2E39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CAPITAL MARKETS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14E457-9E44-4AA0-B513-5D07A2E26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088E6D-F782-4DC6-B026-F80755DC9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C4FE80-931B-425A-A27D-E8303FC0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373578-38F0-4A0B-9FDC-42D340E9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disclosure route determines the reporting architecture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54D580-F16B-480D-98D6-F4D7C2B92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FD4921-34ED-4BE0-A0D1-A8F780013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Foreign issuers may rely on different U.S. disclosure frameworks depending on their status, listing route and securities-law position.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D7797D-095B-49BB-B0DB-16C600551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510540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73C7C8-872F-406A-B435-418745B0D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HOME-MARKET DISCLOSURE ROUTE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9148EE-00E2-483C-857F-AF14D46F2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813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Rule 12g3-2(b) pathway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0A5753-32CF-41E5-8D65-49434A1BE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90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7B9467-BC44-4A55-AD52-3CF6F9124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14700"/>
            <a:ext cx="411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Potential exemption for qualifying foreign private issuers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290FD7-B3A7-42AA-9DBF-B7C842126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43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144B9D-CF51-4394-ACD0-9083D9070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67150"/>
            <a:ext cx="411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Required home-country information published in English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B0621B-60F7-4C83-9493-07221571F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0EA8FB-8BD0-42F1-A83B-0B67A2DBA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19600"/>
            <a:ext cx="411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Eligibility and electronic-publication conditions apply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7538EC-F379-40AF-800D-2468FEB99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52650"/>
            <a:ext cx="533400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A373BB-EE9D-41B8-97E3-2BE997F05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SEC REPORTING ROUTE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82359D-53D6-4792-8AC7-D0A6F57B0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78130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Foreign private issuer reporting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6AF8E5-6D10-4D8B-8F73-011BF1A5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390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7C6ED73-B226-487D-8114-3C1DCC25B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1470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Annual reporting commonly uses Form 20-F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7A3DAF-4BCA-430C-9F2E-9E4B9B1E7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43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ED36811-C3FE-497D-8EC6-28966E0AF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86715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Material information may be furnished on Form 6-K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7AC403-7713-49A4-B088-4EA1B625E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95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8B8734-98DA-4C0D-A878-6CF43DC62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1960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Additional SEC and venue obligations may apply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9E9CA5-D5CE-43AF-BD21-0A883F5C6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5305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A9B9C75-A758-4AEE-B9E8-8C9DCA237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95925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D48B13"/>
                </a:solidFill>
              </a:defRPr>
            </a:pPr>
            <a:r>
              <a:rPr sz="1350" b="1" i="0">
                <a:solidFill>
                  <a:srgbClr val="D48B13"/>
                </a:solidFill>
              </a:rPr>
              <a:t>Confirm foreign private issuer status and reporting route before choosing the market pathway.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2377C98-AF76-42E2-A468-B8E307974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Securities and Exchange Commission; OTC Markets Group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657300E-8960-49E3-AD18-133076D16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C57AEA-FAFC-4322-9F68-E2897CDF3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INVESTMENT OR LEGAL ADVICE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3BB1AF0-2ABC-4104-9627-0B1F606EF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543675"/>
            <a:ext cx="4724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8059316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2026-07-23T16:05:02.5320000Z</dcterms:created>
  <dcterms:modified xsi:type="dcterms:W3CDTF">2026-07-23T16:05:02.5320000Z</dcterms:modified>
</coreProperties>
</file>